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0" r:id="rId1"/>
  </p:sldMasterIdLst>
  <p:notesMasterIdLst>
    <p:notesMasterId r:id="rId82"/>
  </p:notesMasterIdLst>
  <p:sldIdLst>
    <p:sldId id="256" r:id="rId2"/>
    <p:sldId id="257" r:id="rId3"/>
    <p:sldId id="259" r:id="rId4"/>
    <p:sldId id="258" r:id="rId5"/>
    <p:sldId id="260" r:id="rId6"/>
    <p:sldId id="262" r:id="rId7"/>
    <p:sldId id="263" r:id="rId8"/>
    <p:sldId id="264" r:id="rId9"/>
    <p:sldId id="322" r:id="rId10"/>
    <p:sldId id="265" r:id="rId11"/>
    <p:sldId id="266" r:id="rId12"/>
    <p:sldId id="267" r:id="rId13"/>
    <p:sldId id="268" r:id="rId14"/>
    <p:sldId id="269" r:id="rId15"/>
    <p:sldId id="270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1" r:id="rId25"/>
    <p:sldId id="280" r:id="rId26"/>
    <p:sldId id="282" r:id="rId27"/>
    <p:sldId id="323" r:id="rId28"/>
    <p:sldId id="367" r:id="rId29"/>
    <p:sldId id="368" r:id="rId30"/>
    <p:sldId id="369" r:id="rId31"/>
    <p:sldId id="283" r:id="rId32"/>
    <p:sldId id="284" r:id="rId33"/>
    <p:sldId id="285" r:id="rId34"/>
    <p:sldId id="360" r:id="rId35"/>
    <p:sldId id="286" r:id="rId36"/>
    <p:sldId id="325" r:id="rId37"/>
    <p:sldId id="313" r:id="rId38"/>
    <p:sldId id="348" r:id="rId39"/>
    <p:sldId id="349" r:id="rId40"/>
    <p:sldId id="350" r:id="rId41"/>
    <p:sldId id="351" r:id="rId42"/>
    <p:sldId id="352" r:id="rId43"/>
    <p:sldId id="353" r:id="rId44"/>
    <p:sldId id="354" r:id="rId45"/>
    <p:sldId id="355" r:id="rId46"/>
    <p:sldId id="356" r:id="rId47"/>
    <p:sldId id="357" r:id="rId48"/>
    <p:sldId id="328" r:id="rId49"/>
    <p:sldId id="329" r:id="rId50"/>
    <p:sldId id="330" r:id="rId51"/>
    <p:sldId id="362" r:id="rId52"/>
    <p:sldId id="331" r:id="rId53"/>
    <p:sldId id="363" r:id="rId54"/>
    <p:sldId id="332" r:id="rId55"/>
    <p:sldId id="345" r:id="rId56"/>
    <p:sldId id="346" r:id="rId57"/>
    <p:sldId id="333" r:id="rId58"/>
    <p:sldId id="358" r:id="rId59"/>
    <p:sldId id="359" r:id="rId60"/>
    <p:sldId id="327" r:id="rId61"/>
    <p:sldId id="298" r:id="rId62"/>
    <p:sldId id="364" r:id="rId63"/>
    <p:sldId id="299" r:id="rId64"/>
    <p:sldId id="300" r:id="rId65"/>
    <p:sldId id="365" r:id="rId66"/>
    <p:sldId id="366" r:id="rId67"/>
    <p:sldId id="301" r:id="rId68"/>
    <p:sldId id="324" r:id="rId69"/>
    <p:sldId id="302" r:id="rId70"/>
    <p:sldId id="303" r:id="rId71"/>
    <p:sldId id="304" r:id="rId72"/>
    <p:sldId id="305" r:id="rId73"/>
    <p:sldId id="306" r:id="rId74"/>
    <p:sldId id="307" r:id="rId75"/>
    <p:sldId id="361" r:id="rId76"/>
    <p:sldId id="308" r:id="rId77"/>
    <p:sldId id="311" r:id="rId78"/>
    <p:sldId id="326" r:id="rId79"/>
    <p:sldId id="320" r:id="rId80"/>
    <p:sldId id="321" r:id="rId81"/>
  </p:sldIdLst>
  <p:sldSz cx="9144000" cy="5715000" type="screen16x10"/>
  <p:notesSz cx="6858000" cy="9144000"/>
  <p:embeddedFontLst>
    <p:embeddedFont>
      <p:font typeface="Arimo" panose="020F0502020204030204" pitchFamily="34" charset="0"/>
      <p:regular r:id="rId83"/>
      <p:bold r:id="rId84"/>
      <p:italic r:id="rId85"/>
      <p:boldItalic r:id="rId86"/>
    </p:embeddedFont>
    <p:embeddedFont>
      <p:font typeface="Cambria Math" panose="02040503050406030204" pitchFamily="18" charset="0"/>
      <p:regular r:id="rId87"/>
    </p:embeddedFont>
    <p:embeddedFont>
      <p:font typeface="Verdana" panose="020B0604030504040204" pitchFamily="34" charset="0"/>
      <p:regular r:id="rId88"/>
      <p:bold r:id="rId89"/>
      <p:italic r:id="rId90"/>
      <p:boldItalic r:id="rId9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80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5255EFB-6628-40F4-BCA4-4F9D169AC855}" v="7" dt="2024-08-12T13:25:09.997"/>
  </p1510:revLst>
</p1510:revInfo>
</file>

<file path=ppt/tableStyles.xml><?xml version="1.0" encoding="utf-8"?>
<a:tblStyleLst xmlns:a="http://schemas.openxmlformats.org/drawingml/2006/main" def="{490565DB-0031-43BA-A8C8-BE7A154BCC97}">
  <a:tblStyle styleId="{490565DB-0031-43BA-A8C8-BE7A154BCC9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DE9B4C5-98F4-41BC-A693-AB40C68005EB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CF4"/>
          </a:solidFill>
        </a:fill>
      </a:tcStyle>
    </a:wholeTbl>
    <a:band1H>
      <a:tcTxStyle/>
      <a:tcStyle>
        <a:tcBdr/>
        <a:fill>
          <a:solidFill>
            <a:srgbClr val="CFD7E7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FD7E7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CBAC242-0800-4460-8E16-9B4E29888C98}" styleName="Table_2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744"/>
  </p:normalViewPr>
  <p:slideViewPr>
    <p:cSldViewPr snapToGrid="0">
      <p:cViewPr varScale="1">
        <p:scale>
          <a:sx n="134" d="100"/>
          <a:sy n="134" d="100"/>
        </p:scale>
        <p:origin x="1448" y="168"/>
      </p:cViewPr>
      <p:guideLst>
        <p:guide orient="horz" pos="180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font" Target="fonts/font2.fntdata"/><Relationship Id="rId89" Type="http://schemas.openxmlformats.org/officeDocument/2006/relationships/font" Target="fonts/font7.fntdata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90" Type="http://schemas.openxmlformats.org/officeDocument/2006/relationships/font" Target="fonts/font8.fntdata"/><Relationship Id="rId95" Type="http://schemas.openxmlformats.org/officeDocument/2006/relationships/tableStyles" Target="tableStyles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0" Type="http://schemas.openxmlformats.org/officeDocument/2006/relationships/slide" Target="slides/slide79.xml"/><Relationship Id="rId85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font" Target="fonts/font1.fntdata"/><Relationship Id="rId88" Type="http://schemas.openxmlformats.org/officeDocument/2006/relationships/font" Target="fonts/font6.fntdata"/><Relationship Id="rId91" Type="http://schemas.openxmlformats.org/officeDocument/2006/relationships/font" Target="fonts/font9.fntdata"/><Relationship Id="rId96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font" Target="fonts/font4.fntdata"/><Relationship Id="rId9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microsoft.com/office/2015/10/relationships/revisionInfo" Target="revisionInfo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presProps" Target="presProp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font" Target="fonts/font5.fntdata"/><Relationship Id="rId61" Type="http://schemas.openxmlformats.org/officeDocument/2006/relationships/slide" Target="slides/slide60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ciano Pereira Soares" userId="16c53e34-c952-423e-8700-c0525d23304f" providerId="ADAL" clId="{B5255EFB-6628-40F4-BCA4-4F9D169AC855}"/>
    <pc:docChg chg="undo custSel addSld modSld sldOrd">
      <pc:chgData name="Luciano Pereira Soares" userId="16c53e34-c952-423e-8700-c0525d23304f" providerId="ADAL" clId="{B5255EFB-6628-40F4-BCA4-4F9D169AC855}" dt="2024-08-12T13:25:09.995" v="533"/>
      <pc:docMkLst>
        <pc:docMk/>
      </pc:docMkLst>
      <pc:sldChg chg="modSp mod">
        <pc:chgData name="Luciano Pereira Soares" userId="16c53e34-c952-423e-8700-c0525d23304f" providerId="ADAL" clId="{B5255EFB-6628-40F4-BCA4-4F9D169AC855}" dt="2024-08-05T16:29:25.329" v="134" actId="5793"/>
        <pc:sldMkLst>
          <pc:docMk/>
          <pc:sldMk cId="0" sldId="258"/>
        </pc:sldMkLst>
        <pc:spChg chg="mod">
          <ac:chgData name="Luciano Pereira Soares" userId="16c53e34-c952-423e-8700-c0525d23304f" providerId="ADAL" clId="{B5255EFB-6628-40F4-BCA4-4F9D169AC855}" dt="2024-08-05T16:29:25.329" v="134" actId="5793"/>
          <ac:spMkLst>
            <pc:docMk/>
            <pc:sldMk cId="0" sldId="258"/>
            <ac:spMk id="44" creationId="{00000000-0000-0000-0000-000000000000}"/>
          </ac:spMkLst>
        </pc:spChg>
      </pc:sldChg>
      <pc:sldChg chg="modSp mod">
        <pc:chgData name="Luciano Pereira Soares" userId="16c53e34-c952-423e-8700-c0525d23304f" providerId="ADAL" clId="{B5255EFB-6628-40F4-BCA4-4F9D169AC855}" dt="2024-08-05T16:31:35.212" v="274" actId="27636"/>
        <pc:sldMkLst>
          <pc:docMk/>
          <pc:sldMk cId="0" sldId="284"/>
        </pc:sldMkLst>
        <pc:spChg chg="mod">
          <ac:chgData name="Luciano Pereira Soares" userId="16c53e34-c952-423e-8700-c0525d23304f" providerId="ADAL" clId="{B5255EFB-6628-40F4-BCA4-4F9D169AC855}" dt="2024-08-05T16:31:35.212" v="274" actId="27636"/>
          <ac:spMkLst>
            <pc:docMk/>
            <pc:sldMk cId="0" sldId="284"/>
            <ac:spMk id="284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6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0:44.457" v="209" actId="1036"/>
          <ac:spMkLst>
            <pc:docMk/>
            <pc:sldMk cId="0" sldId="284"/>
            <ac:spMk id="287" creationId="{00000000-0000-0000-0000-000000000000}"/>
          </ac:spMkLst>
        </pc:sp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89" creationId="{00000000-0000-0000-0000-000000000000}"/>
          </ac:picMkLst>
        </pc:picChg>
        <pc:picChg chg="mod">
          <ac:chgData name="Luciano Pereira Soares" userId="16c53e34-c952-423e-8700-c0525d23304f" providerId="ADAL" clId="{B5255EFB-6628-40F4-BCA4-4F9D169AC855}" dt="2024-08-05T16:30:44.457" v="209" actId="1036"/>
          <ac:picMkLst>
            <pc:docMk/>
            <pc:sldMk cId="0" sldId="284"/>
            <ac:picMk id="290" creationId="{00000000-0000-0000-0000-000000000000}"/>
          </ac:picMkLst>
        </pc:picChg>
      </pc:sldChg>
      <pc:sldChg chg="modSp add mod">
        <pc:chgData name="Luciano Pereira Soares" userId="16c53e34-c952-423e-8700-c0525d23304f" providerId="ADAL" clId="{B5255EFB-6628-40F4-BCA4-4F9D169AC855}" dt="2024-08-05T16:39:25.414" v="529" actId="113"/>
        <pc:sldMkLst>
          <pc:docMk/>
          <pc:sldMk cId="4156643299" sldId="360"/>
        </pc:sldMkLst>
        <pc:spChg chg="mod">
          <ac:chgData name="Luciano Pereira Soares" userId="16c53e34-c952-423e-8700-c0525d23304f" providerId="ADAL" clId="{B5255EFB-6628-40F4-BCA4-4F9D169AC855}" dt="2024-08-05T16:33:11.126" v="451" actId="6549"/>
          <ac:spMkLst>
            <pc:docMk/>
            <pc:sldMk cId="4156643299" sldId="360"/>
            <ac:spMk id="298" creationId="{00000000-0000-0000-0000-000000000000}"/>
          </ac:spMkLst>
        </pc:spChg>
        <pc:spChg chg="mod">
          <ac:chgData name="Luciano Pereira Soares" userId="16c53e34-c952-423e-8700-c0525d23304f" providerId="ADAL" clId="{B5255EFB-6628-40F4-BCA4-4F9D169AC855}" dt="2024-08-05T16:39:25.414" v="529" actId="113"/>
          <ac:spMkLst>
            <pc:docMk/>
            <pc:sldMk cId="4156643299" sldId="360"/>
            <ac:spMk id="299" creationId="{00000000-0000-0000-0000-000000000000}"/>
          </ac:spMkLst>
        </pc:spChg>
      </pc:sldChg>
      <pc:sldChg chg="add ord">
        <pc:chgData name="Luciano Pereira Soares" userId="16c53e34-c952-423e-8700-c0525d23304f" providerId="ADAL" clId="{B5255EFB-6628-40F4-BCA4-4F9D169AC855}" dt="2024-08-12T13:24:56.928" v="532"/>
        <pc:sldMkLst>
          <pc:docMk/>
          <pc:sldMk cId="0" sldId="364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0" sldId="365"/>
        </pc:sldMkLst>
      </pc:sldChg>
      <pc:sldChg chg="add">
        <pc:chgData name="Luciano Pereira Soares" userId="16c53e34-c952-423e-8700-c0525d23304f" providerId="ADAL" clId="{B5255EFB-6628-40F4-BCA4-4F9D169AC855}" dt="2024-08-12T13:25:09.995" v="533"/>
        <pc:sldMkLst>
          <pc:docMk/>
          <pc:sldMk cId="3571666723" sldId="366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img.cinemablend.com/filter:scale/quill/7/c/b/1/d/2/7cb1d279dace2eeb5af231fc30d8bffaad4ae755.jpg?mw=600" TargetMode="External"/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Relationship Id="rId5" Type="http://schemas.openxmlformats.org/officeDocument/2006/relationships/hyperlink" Target="https://icdn4.digitaltrends.com/image/digitaltrends/star-wars-the-rise-of-skywalker-lightsaber-water-battle-1920x1080.jpg" TargetMode="External"/><Relationship Id="rId4" Type="http://schemas.openxmlformats.org/officeDocument/2006/relationships/hyperlink" Target="https://media.2oceansvibe.com/wp-content/uploads/2019/07/lion-king-movie-1.jpg" TargetMode="External"/></Relationships>
</file>

<file path=ppt/notesSlides/_rels/notes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Kq1sOZChpwI" TargetMode="External"/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arnews.com/apples-new-touchy-macbook-pro/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c.s-microsoft.com/pt-br/CMSImages/windows10-laptop.png?version=0bf90e10-f3b6-acaf-41fd-1c538d8c24bc" TargetMode="Externa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epocanegocios.globo.com/Tecnologia/noticia/2019/06/epoca-negocios-toy-story-1-foi-marcante-como-1a-animacao-toda-produzida-em-computador.html" TargetMode="External"/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compresuatv.com.br/tv-55-oled-lg-ultra-hd-smart-oled55b6p/" TargetMode="External"/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www.buscape.com.br/celular/smartphone-samsung-galaxy-s10-128gb-4g" TargetMode="External"/><Relationship Id="rId5" Type="http://schemas.openxmlformats.org/officeDocument/2006/relationships/hyperlink" Target="https://www.apple.com/br/shop/buy-ipad/ipad-10-2/32gb-prateado-wifi" TargetMode="External"/><Relationship Id="rId4" Type="http://schemas.openxmlformats.org/officeDocument/2006/relationships/hyperlink" Target="https://www.philips.com.br/c-p/221TE2LB_00/monitor-led-com-sintonizador-de-tv-digital" TargetMode="External"/></Relationships>
</file>

<file path=ppt/notesSlides/_rels/notes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ngkey.com/maxpic/u2w7w7e6i1q8u2q8/" TargetMode="External"/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ddit.com/r/apple/comments/9fp1ty/did_you_ever_looked_at_apple_screens_under_a/" TargetMode="External"/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www.youtube.com/watch?v=gD68dUXMLQg" TargetMode="Externa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nyoucompute.co.uk/l3-bresenham.html" TargetMode="External"/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04" name="Google Shape;104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5" name="Google Shape;105;p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e76818f0e4_6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12" name="Google Shape;112;ge76818f0e4_6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3" name="Google Shape;113;ge76818f0e4_6_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8" name="Google Shape;138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https://img.cinemablend.com/filter:scale/quill/7/c/b/1/d/2/7cb1d279dace2eeb5af231fc30d8bffaad4ae755.jpg?mw=600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https://media.2oceansvibe.com/wp-content/uploads/2019/07/lion-king-movie-1.jpg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https://icdn4.digitaltrends.com/image/digitaltrends/star-wars-the-rise-of-skywalker-lightsaber-water-battle-1920x1080.jpg</a:t>
            </a:r>
            <a:endParaRPr/>
          </a:p>
        </p:txBody>
      </p:sp>
      <p:sp>
        <p:nvSpPr>
          <p:cNvPr id="139" name="Google Shape;139;p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48" name="Google Shape;148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https://www.youtube.com/watch?v=Kq1sOZChpwI</a:t>
            </a:r>
            <a:endParaRPr/>
          </a:p>
        </p:txBody>
      </p:sp>
      <p:sp>
        <p:nvSpPr>
          <p:cNvPr id="149" name="Google Shape;149;p1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p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5" name="Google Shape;175;p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Gráficos com animações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resolução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Baixo tempo de resposta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Transparências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Alta taxa de atualização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Sketchpad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1111"/>
              </a:buClr>
              <a:buSzPts val="1200"/>
              <a:buFont typeface="Arial"/>
              <a:buNone/>
            </a:pPr>
            <a:r>
              <a:rPr lang="pt-BR" sz="1200">
                <a:solidFill>
                  <a:srgbClr val="111111"/>
                </a:solidFill>
                <a:latin typeface="Arial"/>
                <a:ea typeface="Arial"/>
                <a:cs typeface="Arial"/>
                <a:sym typeface="Arial"/>
              </a:rPr>
              <a:t>Graphical User Interface on the Xerox Star 8010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https://www.gearnews.com/apples-new-touchy-macbook-pro/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https://c.s-microsoft.com/pt-br/CMSImages/windows10-laptop.png?version=0bf90e10-f3b6-acaf-41fd-1c538d8c24bc</a:t>
            </a:r>
            <a:endParaRPr/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endParaRPr sz="1200" b="0" i="0">
              <a:solidFill>
                <a:srgbClr val="11111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3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95" name="Google Shape;195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3" name="Google Shape;203;p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ge76818f0e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" name="Google Shape;31;ge76818f0e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ge76818f0e4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11" name="Google Shape;211;p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2" name="Google Shape;212;p19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3" name="Google Shape;223;p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https://i.ytimg.com/vi/D_f84nIB9J8/maxresdefault.jpg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https://www.researchgate.net/profile/Heinz_Handels/publication/242507381/figure/fig1/AS:393262910197761@1470772592308/3D-model-of-the-inner-organs-derived-from-the-Visible-Human-data-set-The-representation_Q640.jpg</a:t>
            </a:r>
            <a:endParaRPr/>
          </a:p>
        </p:txBody>
      </p:sp>
      <p:sp>
        <p:nvSpPr>
          <p:cNvPr id="224" name="Google Shape;224;p2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3" name="Google Shape;233;p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1" name="Google Shape;241;p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8" name="Google Shape;248;p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b86b444e1e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b86b444e1e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gb86b444e1e_0_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76818f0e4_2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89" name="Google Shape;589;ge76818f0e4_2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086653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ge76818f0e4_2_1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98" name="Google Shape;598;ge76818f0e4_2_1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22307780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" name="Google Shape;604;ge76818f0e4_2_1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https://epocanegocios.globo.com/Tecnologia/noticia/2019/06/epoca-negocios-toy-story-1-foi-marcante-como-1a-animacao-toda-produzida-em-computador.html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05" name="Google Shape;605;ge76818f0e4_2_1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329864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Google Shape;48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72" name="Google Shape;272;p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0" name="Google Shape;280;p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1" name="Google Shape;281;p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6" name="Google Shape;296;p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75747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3" name="Google Shape;303;p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553385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4" name="Google Shape;564;ge76818f0e4_2_1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5" name="Google Shape;565;ge76818f0e4_2_1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43363866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ge8b0ebba85_0_197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38</a:t>
            </a:fld>
            <a:endParaRPr/>
          </a:p>
        </p:txBody>
      </p:sp>
      <p:sp>
        <p:nvSpPr>
          <p:cNvPr id="37" name="Google Shape;37;ge8b0ebba85_0_19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7388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38" name="Google Shape;38;ge8b0ebba85_0_19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950903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ge8b0ebba85_0_2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ge8b0ebba85_0_2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8569488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ge7c9edb446_0_4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9" name="Google Shape;769;ge7c9edb446_0_4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28657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ge76818f0e4_6_9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" name="Google Shape;41;ge76818f0e4_6_9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ed5db3a11f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77" name="Google Shape;777;ged5db3a11f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068172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e7c9edb446_0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84" name="Google Shape;784;ge7c9edb446_0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07306822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1" name="Google Shape;791;ge7c9edb446_0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92" name="Google Shape;792;ge7c9edb446_0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77917619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3" name="Google Shape;823;ge7c9edb446_0_2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4" name="Google Shape;824;ge7c9edb446_0_2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9578522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4" name="Google Shape;834;ge7c9edb446_0_23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5" name="Google Shape;835;ge7c9edb446_0_23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10798333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ge7c9edb446_0_2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1" name="Google Shape;841;ge7c9edb446_0_2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875420617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e7c9edb446_0_2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49" name="Google Shape;849;ge7c9edb446_0_2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53624811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ge7c9edb446_0_2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57" name="Google Shape;857;ge7c9edb446_0_2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20377562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e7c9edb446_0_27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6" name="Google Shape;866;ge7c9edb446_0_27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3153239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e7c9edb446_0_2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74" name="Google Shape;874;ge7c9edb446_0_2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ge7c9edb446_0_28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9929127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6" name="Google Shape;56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350397539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ge7c9edb446_0_2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85" name="Google Shape;885;ge7c9edb446_0_2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6" name="Google Shape;886;ge7c9edb446_0_29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71985560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8433418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12139226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e7c9edb446_0_3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896" name="Google Shape;896;ge7c9edb446_0_3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7" name="Google Shape;897;ge7c9edb446_0_306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684090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ge7c9edb446_0_31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7" name="Google Shape;907;ge7c9edb446_0_31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99302974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ge76818f0e4_2_7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21" name="Google Shape;421;ge76818f0e4_2_7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https://compresuatv.com.br/tv-55-oled-lg-ultra-hd-smart-oled55b6p/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https://www.philips.com.br/c-p/221TE2LB_00/monitor-led-com-sintonizador-de-tv-digital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5"/>
              </a:rPr>
              <a:t>https://www.apple.com/br/shop/buy-ipad/ipad-10-2/32gb-prateado-wifi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6"/>
              </a:rPr>
              <a:t>https://www.buscape.com.br/celular/smartphone-samsung-galaxy-s10-128gb-4g</a:t>
            </a:r>
            <a:endParaRPr/>
          </a:p>
        </p:txBody>
      </p:sp>
      <p:sp>
        <p:nvSpPr>
          <p:cNvPr id="422" name="Google Shape;422;ge76818f0e4_2_7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ge7c9edb446_0_38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https://www.pngkey.com/maxpic/u2w7w7e6i1q8u2q8/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" name="Google Shape;43;ge7c9edb446_0_38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e76818f0e4_2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2" name="Google Shape;432;ge76818f0e4_2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e76818f0e4_2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https://www.reddit.com/r/apple/comments/9fp1ty/did_you_ever_looked_at_apple_screens_under_a/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4"/>
              </a:rPr>
              <a:t>https://www.youtube.com/watch?v=gD68dUXMLQg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3" name="Google Shape;443;ge76818f0e4_2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e76818f0e4_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3" name="Google Shape;73;ge76818f0e4_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e7c9edb446_0_37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5" name="Google Shape;65;ge7c9edb446_0_37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ge76818f0e4_2_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3" name="Google Shape;453;ge76818f0e4_2_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e76818f0e4_2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1" name="Google Shape;461;ge76818f0e4_2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6818f0e4_2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9" name="Google Shape;469;ge76818f0e4_2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e76818f0e4_2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9" name="Google Shape;479;ge76818f0e4_2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6" name="Google Shape;486;ge76818f0e4_2_1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7" name="Google Shape;487;ge76818f0e4_2_1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e76818f0e4_2_1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95" name="Google Shape;495;ge76818f0e4_2_1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6" name="Google Shape;496;ge76818f0e4_2_12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ge76818f0e4_2_1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508" name="Google Shape;508;ge76818f0e4_2_1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509" name="Google Shape;509;ge76818f0e4_2_140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75</a:t>
            </a:fld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e76818f0e4_2_1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0" name="Google Shape;520;ge76818f0e4_2_1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ge76818f0e4_6_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" name="Google Shape;83;ge76818f0e4_6_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gb86b444e1e_0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5" name="Google Shape;545;gb86b444e1e_0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hlink"/>
                </a:solidFill>
                <a:hlinkClick r:id="rId3"/>
              </a:rPr>
              <a:t>https://www.canyoucompute.co.uk/l3-bresenham.html</a:t>
            </a:r>
            <a:r>
              <a:rPr lang="pt-BR"/>
              <a:t> </a:t>
            </a:r>
            <a:endParaRPr/>
          </a:p>
        </p:txBody>
      </p:sp>
      <p:sp>
        <p:nvSpPr>
          <p:cNvPr id="546" name="Google Shape;546;gb86b444e1e_0_35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0" name="Google Shape;620;ge76818f0e4_2_2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21" name="Google Shape;621;ge76818f0e4_2_2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9" name="Google Shape;629;ge76818f0e4_2_2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0" name="Google Shape;630;ge76818f0e4_2_2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e76818f0e4_6_9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2" name="Google Shape;92;ge76818f0e4_6_9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685800"/>
            <a:ext cx="54864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4156177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e conteúdo">
  <p:cSld name="Título e conteúdo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5296959"/>
            <a:ext cx="2895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5296959"/>
            <a:ext cx="2133600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6094" y="-1"/>
            <a:ext cx="9123426" cy="684684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60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rial"/>
              <a:buNone/>
              <a:defRPr sz="3000" b="1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" name="Google Shape;17;p2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" name="Google Shape;18;p2"/>
          <p:cNvSpPr txBox="1">
            <a:spLocks noGrp="1"/>
          </p:cNvSpPr>
          <p:nvPr>
            <p:ph type="body" idx="3"/>
          </p:nvPr>
        </p:nvSpPr>
        <p:spPr>
          <a:xfrm>
            <a:off x="900112" y="5296958"/>
            <a:ext cx="7343775" cy="198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ctr" rtl="0">
              <a:spcBef>
                <a:spcPts val="233"/>
              </a:spcBef>
              <a:spcAft>
                <a:spcPts val="0"/>
              </a:spcAft>
              <a:buClr>
                <a:schemeClr val="lt1"/>
              </a:buClr>
              <a:buSzPts val="1167"/>
              <a:buFont typeface="Arial"/>
              <a:buNone/>
              <a:defRPr sz="11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_Title and Content">
  <p:cSld name="1_Title and Conten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  <a:defRPr sz="2667" b="0" i="0" u="none" strike="noStrike" cap="none">
                <a:solidFill>
                  <a:srgbClr val="C00026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1" name="Google Shape;21;p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228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0" marR="0" lvl="1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0" marR="0" lvl="2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0" marR="0" lvl="3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0" marR="0" lvl="4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0" marR="0" lvl="5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6pPr>
            <a:lvl7pPr marL="0" marR="0" lvl="6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7pPr>
            <a:lvl8pPr marL="0" marR="0" lvl="7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8pPr>
            <a:lvl9pPr marL="0" marR="0" lvl="8" indent="0" algn="r" rtl="0">
              <a:spcBef>
                <a:spcPts val="0"/>
              </a:spcBef>
              <a:buNone/>
              <a:defRPr sz="833" b="0" i="0" u="none" strike="noStrike" cap="none">
                <a:solidFill>
                  <a:srgbClr val="888888"/>
                </a:solidFill>
                <a:latin typeface="Verdana"/>
                <a:ea typeface="Verdana"/>
                <a:cs typeface="Verdana"/>
                <a:sym typeface="Verdana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Google Shape;10;p1" descr="fundo_ppt1_ok.jp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24000" y="0"/>
            <a:ext cx="7620000" cy="5715000"/>
          </a:xfrm>
          <a:prstGeom prst="rect">
            <a:avLst/>
          </a:prstGeom>
          <a:noFill/>
          <a:ln>
            <a:noFill/>
          </a:ln>
        </p:spPr>
      </p:pic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6.jpeg"/><Relationship Id="rId4" Type="http://schemas.openxmlformats.org/officeDocument/2006/relationships/image" Target="../media/image2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2.xml"/><Relationship Id="rId1" Type="http://schemas.openxmlformats.org/officeDocument/2006/relationships/video" Target="https://www.youtube.com/embed/3oXFgQTFx1M?feature=oembed" TargetMode="External"/><Relationship Id="rId5" Type="http://schemas.openxmlformats.org/officeDocument/2006/relationships/image" Target="../media/image27.jpeg"/><Relationship Id="rId4" Type="http://schemas.openxmlformats.org/officeDocument/2006/relationships/hyperlink" Target="https://www.youtube.com/watch?v=3oXFgQTFx1M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jpeg"/><Relationship Id="rId3" Type="http://schemas.openxmlformats.org/officeDocument/2006/relationships/image" Target="../media/image46.png"/><Relationship Id="rId7" Type="http://schemas.openxmlformats.org/officeDocument/2006/relationships/hyperlink" Target="https://www.techpowerup.com/gpu-specs/geforce-rtx-4090.c3889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8.png"/><Relationship Id="rId5" Type="http://schemas.openxmlformats.org/officeDocument/2006/relationships/hyperlink" Target="https://www.techpowerup.com/gpu-specs/geforce-rtx-2080-ti.c3305" TargetMode="External"/><Relationship Id="rId4" Type="http://schemas.openxmlformats.org/officeDocument/2006/relationships/image" Target="../media/image47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pn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gif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4.0/index.html" TargetMode="External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web3d.org/documents/specifications/19775-1/V3.3/Part01/nodeIndex.html" TargetMode="External"/><Relationship Id="rId4" Type="http://schemas.openxmlformats.org/officeDocument/2006/relationships/image" Target="../media/image6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eb3d.org/documents/specifications/19775-1/V3.3/Part01/components/geometry2D.html" TargetMode="External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gif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gif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gif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x3dgraphics.com/examples/X3dForWebAuthors/Chapter10Geometry2D/Polyline2DIndex.html" TargetMode="External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create3000.github.io/x_ite/playground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9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6.png"/><Relationship Id="rId4" Type="http://schemas.openxmlformats.org/officeDocument/2006/relationships/image" Target="../media/image85.jp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gif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rosettacode.org/wiki/Bitmap/Bresenham%27s_line_algorithm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Relationship Id="rId9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Aula 1: Introdução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 que é Computação Gráfica?</a:t>
            </a:r>
            <a:endParaRPr/>
          </a:p>
        </p:txBody>
      </p:sp>
      <p:sp>
        <p:nvSpPr>
          <p:cNvPr id="108" name="Google Shape;108;p13"/>
          <p:cNvSpPr txBox="1">
            <a:spLocks noGrp="1"/>
          </p:cNvSpPr>
          <p:nvPr>
            <p:ph type="body" idx="1"/>
          </p:nvPr>
        </p:nvSpPr>
        <p:spPr>
          <a:xfrm>
            <a:off x="667731" y="1286278"/>
            <a:ext cx="7985100" cy="12966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b="1" dirty="0">
                <a:latin typeface="Arial"/>
                <a:ea typeface="Arial"/>
                <a:cs typeface="Arial"/>
                <a:sym typeface="Arial"/>
              </a:rPr>
              <a:t>Computação Gráfica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rPr lang="pt-BR" sz="2400" dirty="0">
                <a:latin typeface="Arial"/>
                <a:ea typeface="Arial"/>
                <a:cs typeface="Arial"/>
                <a:sym typeface="Arial"/>
              </a:rPr>
              <a:t>O uso de computadores para gerar e manipular informações visuais.</a:t>
            </a:r>
            <a:endParaRPr dirty="0"/>
          </a:p>
        </p:txBody>
      </p:sp>
      <p:sp>
        <p:nvSpPr>
          <p:cNvPr id="109" name="Google Shape;109;p1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10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19EBA95-1C48-D040-B576-9D6CE23B3D47}"/>
              </a:ext>
            </a:extLst>
          </p:cNvPr>
          <p:cNvGrpSpPr/>
          <p:nvPr/>
        </p:nvGrpSpPr>
        <p:grpSpPr>
          <a:xfrm>
            <a:off x="2667000" y="2857500"/>
            <a:ext cx="3810000" cy="2501444"/>
            <a:chOff x="2667000" y="2857500"/>
            <a:chExt cx="3810000" cy="2501444"/>
          </a:xfrm>
        </p:grpSpPr>
        <p:pic>
          <p:nvPicPr>
            <p:cNvPr id="1026" name="Picture 2" descr="Epic Facts About Lord Of The Rings - Factinate">
              <a:extLst>
                <a:ext uri="{FF2B5EF4-FFF2-40B4-BE49-F238E27FC236}">
                  <a16:creationId xmlns:a16="http://schemas.microsoft.com/office/drawing/2014/main" id="{1A4A0E35-565F-F4F2-8B9C-62B14283D61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2857500"/>
              <a:ext cx="3810000" cy="2286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724918A1-7BB5-C847-1543-18C70E45E8E9}"/>
                </a:ext>
              </a:extLst>
            </p:cNvPr>
            <p:cNvSpPr txBox="1"/>
            <p:nvPr/>
          </p:nvSpPr>
          <p:spPr>
            <a:xfrm>
              <a:off x="3412502" y="5143500"/>
              <a:ext cx="3064497" cy="21544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r"/>
              <a:r>
                <a:rPr lang="en-US" sz="800" dirty="0"/>
                <a:t>Lord of the Rings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Onde está a Computação Gráfica?</a:t>
            </a:r>
            <a:endParaRPr/>
          </a:p>
        </p:txBody>
      </p:sp>
      <p:sp>
        <p:nvSpPr>
          <p:cNvPr id="116" name="Google Shape;116;p1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11</a:t>
            </a:fld>
            <a:endParaRPr/>
          </a:p>
        </p:txBody>
      </p:sp>
      <p:grpSp>
        <p:nvGrpSpPr>
          <p:cNvPr id="117" name="Google Shape;117;p14"/>
          <p:cNvGrpSpPr/>
          <p:nvPr/>
        </p:nvGrpSpPr>
        <p:grpSpPr>
          <a:xfrm>
            <a:off x="857425" y="769050"/>
            <a:ext cx="6881700" cy="4691825"/>
            <a:chOff x="765425" y="844450"/>
            <a:chExt cx="6881700" cy="4691825"/>
          </a:xfrm>
        </p:grpSpPr>
        <p:sp>
          <p:nvSpPr>
            <p:cNvPr id="118" name="Google Shape;118;p14"/>
            <p:cNvSpPr/>
            <p:nvPr/>
          </p:nvSpPr>
          <p:spPr>
            <a:xfrm>
              <a:off x="3304650" y="211882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Dados</a:t>
              </a:r>
              <a:endParaRPr sz="2400"/>
            </a:p>
          </p:txBody>
        </p:sp>
        <p:sp>
          <p:nvSpPr>
            <p:cNvPr id="119" name="Google Shape;119;p14"/>
            <p:cNvSpPr/>
            <p:nvPr/>
          </p:nvSpPr>
          <p:spPr>
            <a:xfrm>
              <a:off x="3304650" y="3457575"/>
              <a:ext cx="1556100" cy="723600"/>
            </a:xfrm>
            <a:prstGeom prst="cube">
              <a:avLst>
                <a:gd name="adj" fmla="val 25000"/>
              </a:avLst>
            </a:prstGeom>
            <a:solidFill>
              <a:schemeClr val="lt2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400"/>
                <a:t>Imagens</a:t>
              </a:r>
              <a:endParaRPr sz="2400"/>
            </a:p>
          </p:txBody>
        </p:sp>
        <p:sp>
          <p:nvSpPr>
            <p:cNvPr id="120" name="Google Shape;120;p14"/>
            <p:cNvSpPr/>
            <p:nvPr/>
          </p:nvSpPr>
          <p:spPr>
            <a:xfrm>
              <a:off x="3799950" y="1538050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14"/>
            <p:cNvSpPr txBox="1"/>
            <p:nvPr/>
          </p:nvSpPr>
          <p:spPr>
            <a:xfrm>
              <a:off x="3387600" y="84445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Modelagem Geométrica</a:t>
              </a:r>
              <a:endParaRPr sz="1800"/>
            </a:p>
          </p:txBody>
        </p:sp>
        <p:sp>
          <p:nvSpPr>
            <p:cNvPr id="122" name="Google Shape;122;p14"/>
            <p:cNvSpPr/>
            <p:nvPr/>
          </p:nvSpPr>
          <p:spPr>
            <a:xfrm>
              <a:off x="2374975" y="2495625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14"/>
            <p:cNvSpPr txBox="1"/>
            <p:nvPr/>
          </p:nvSpPr>
          <p:spPr>
            <a:xfrm>
              <a:off x="765425" y="2857500"/>
              <a:ext cx="15561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Computação</a:t>
              </a:r>
              <a:endParaRPr sz="1800"/>
            </a:p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Gráfica</a:t>
              </a:r>
              <a:endParaRPr sz="1800"/>
            </a:p>
          </p:txBody>
        </p:sp>
        <p:sp>
          <p:nvSpPr>
            <p:cNvPr id="124" name="Google Shape;124;p14"/>
            <p:cNvSpPr/>
            <p:nvPr/>
          </p:nvSpPr>
          <p:spPr>
            <a:xfrm rot="10800000">
              <a:off x="4945925" y="2263500"/>
              <a:ext cx="844500" cy="1598400"/>
            </a:xfrm>
            <a:prstGeom prst="curvedRightArrow">
              <a:avLst>
                <a:gd name="adj1" fmla="val 14189"/>
                <a:gd name="adj2" fmla="val 33675"/>
                <a:gd name="adj3" fmla="val 21436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5790425" y="2718675"/>
              <a:ext cx="18567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Visão Computacional</a:t>
              </a:r>
              <a:endParaRPr sz="1800"/>
            </a:p>
          </p:txBody>
        </p:sp>
        <p:sp>
          <p:nvSpPr>
            <p:cNvPr id="126" name="Google Shape;126;p14"/>
            <p:cNvSpPr/>
            <p:nvPr/>
          </p:nvSpPr>
          <p:spPr>
            <a:xfrm rot="10800000">
              <a:off x="3717000" y="4231275"/>
              <a:ext cx="731400" cy="516000"/>
            </a:xfrm>
            <a:prstGeom prst="curvedDownArrow">
              <a:avLst>
                <a:gd name="adj1" fmla="val 25000"/>
                <a:gd name="adj2" fmla="val 50000"/>
                <a:gd name="adj3" fmla="val 25000"/>
              </a:avLst>
            </a:prstGeom>
            <a:solidFill>
              <a:srgbClr val="CFD7E7"/>
            </a:solidFill>
            <a:ln w="9525" cap="flat" cmpd="sng">
              <a:solidFill>
                <a:schemeClr val="dk2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 txBox="1"/>
            <p:nvPr/>
          </p:nvSpPr>
          <p:spPr>
            <a:xfrm>
              <a:off x="3136500" y="4797375"/>
              <a:ext cx="1892400" cy="7389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/>
                <a:t>Processamento</a:t>
              </a:r>
              <a:br>
                <a:rPr lang="pt-BR" sz="1800"/>
              </a:br>
              <a:r>
                <a:rPr lang="pt-BR" sz="1800"/>
                <a:t>de Imagens</a:t>
              </a:r>
              <a:endParaRPr sz="1800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1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Por que Informação Visual</a:t>
            </a:r>
            <a:endParaRPr/>
          </a:p>
        </p:txBody>
      </p:sp>
      <p:sp>
        <p:nvSpPr>
          <p:cNvPr id="133" name="Google Shape;133;p1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/>
              <a:t>Cerca de 30% do cérebro é dedicado ao processamento visual...</a:t>
            </a:r>
            <a:endParaRPr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endParaRPr sz="1600"/>
          </a:p>
          <a:p>
            <a:pPr marL="0" lvl="0" indent="0" algn="l" rtl="0">
              <a:spcBef>
                <a:spcPts val="160"/>
              </a:spcBef>
              <a:spcAft>
                <a:spcPts val="0"/>
              </a:spcAft>
              <a:buClr>
                <a:schemeClr val="dk1"/>
              </a:buClr>
              <a:buSzPts val="800"/>
              <a:buFont typeface="Verdana"/>
              <a:buNone/>
            </a:pPr>
            <a:endParaRPr sz="800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endParaRPr sz="1600" b="1"/>
          </a:p>
          <a:p>
            <a:pPr marL="0" lvl="0" indent="0" algn="ctr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 b="1"/>
              <a:t>Os olhos são a porta de acesso ao cérebro com maior largura de banda!</a:t>
            </a:r>
            <a:endParaRPr/>
          </a:p>
        </p:txBody>
      </p:sp>
      <p:sp>
        <p:nvSpPr>
          <p:cNvPr id="134" name="Google Shape;134;p1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12</a:t>
            </a:fld>
            <a:endParaRPr/>
          </a:p>
        </p:txBody>
      </p:sp>
      <p:pic>
        <p:nvPicPr>
          <p:cNvPr id="135" name="Google Shape;135;p1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9773" y="1471850"/>
            <a:ext cx="8192631" cy="2958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1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Filmes</a:t>
            </a:r>
            <a:endParaRPr/>
          </a:p>
        </p:txBody>
      </p:sp>
      <p:sp>
        <p:nvSpPr>
          <p:cNvPr id="142" name="Google Shape;142;p1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13</a:t>
            </a:fld>
            <a:endParaRPr/>
          </a:p>
        </p:txBody>
      </p:sp>
      <p:pic>
        <p:nvPicPr>
          <p:cNvPr id="143" name="Google Shape;143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8259" y="1022628"/>
            <a:ext cx="3810000" cy="190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1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940278" y="1428620"/>
            <a:ext cx="3810346" cy="285776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4" name="Picture 2" descr="How District 9 Created A City Of Aliens With Only A Few Actors">
            <a:extLst>
              <a:ext uri="{FF2B5EF4-FFF2-40B4-BE49-F238E27FC236}">
                <a16:creationId xmlns:a16="http://schemas.microsoft.com/office/drawing/2014/main" id="{AF691CF4-7F94-E8BB-7CC0-157AE8B449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16" y="3327403"/>
            <a:ext cx="3604768" cy="2027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5FD58AB-22B9-E815-AACC-0C399B12BC72}"/>
              </a:ext>
            </a:extLst>
          </p:cNvPr>
          <p:cNvSpPr txBox="1"/>
          <p:nvPr/>
        </p:nvSpPr>
        <p:spPr>
          <a:xfrm>
            <a:off x="957834" y="5364229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District 9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5899AD9-F5F2-5C9C-B6AA-0B182AAA3DF0}"/>
              </a:ext>
            </a:extLst>
          </p:cNvPr>
          <p:cNvSpPr txBox="1"/>
          <p:nvPr/>
        </p:nvSpPr>
        <p:spPr>
          <a:xfrm>
            <a:off x="5980176" y="4286380"/>
            <a:ext cx="2770448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The Lion King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2C15BBC-CA5A-B97D-9805-04079B8ACB9A}"/>
              </a:ext>
            </a:extLst>
          </p:cNvPr>
          <p:cNvSpPr txBox="1"/>
          <p:nvPr/>
        </p:nvSpPr>
        <p:spPr>
          <a:xfrm>
            <a:off x="393376" y="2927628"/>
            <a:ext cx="371475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Endgame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0"/>
                                        <p:tgtEl>
                                          <p:spTgt spid="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1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SIGGRAPH 2021 Computer Animation Festival</a:t>
            </a:r>
            <a:br>
              <a:rPr lang="pt-BR" dirty="0"/>
            </a:br>
            <a:endParaRPr dirty="0"/>
          </a:p>
        </p:txBody>
      </p:sp>
      <p:sp>
        <p:nvSpPr>
          <p:cNvPr id="152" name="Google Shape;152;p1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14</a:t>
            </a:fld>
            <a:endParaRPr/>
          </a:p>
        </p:txBody>
      </p:sp>
      <p:sp>
        <p:nvSpPr>
          <p:cNvPr id="153" name="Google Shape;153;p17"/>
          <p:cNvSpPr/>
          <p:nvPr/>
        </p:nvSpPr>
        <p:spPr>
          <a:xfrm>
            <a:off x="1784013" y="5193532"/>
            <a:ext cx="55761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hlinkClick r:id="rId4"/>
              </a:rPr>
              <a:t>https://www.youtube.com/watch?v=3oXFgQTFx1M</a:t>
            </a:r>
            <a:r>
              <a:rPr lang="pt-BR" sz="1800" dirty="0">
                <a:solidFill>
                  <a:schemeClr val="dk1"/>
                </a:solidFill>
              </a:rPr>
              <a:t> </a:t>
            </a:r>
            <a:endParaRPr sz="18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Online Media 1" descr="SIGGRAPH 2024 Electronic Theater Trailer">
            <a:hlinkClick r:id="" action="ppaction://media"/>
            <a:extLst>
              <a:ext uri="{FF2B5EF4-FFF2-40B4-BE49-F238E27FC236}">
                <a16:creationId xmlns:a16="http://schemas.microsoft.com/office/drawing/2014/main" id="{64701EE9-8B37-8B84-47A1-2BAE7B3DAC74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5"/>
          <a:stretch>
            <a:fillRect/>
          </a:stretch>
        </p:blipFill>
        <p:spPr>
          <a:xfrm>
            <a:off x="781933" y="716112"/>
            <a:ext cx="7580134" cy="42827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p1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Jogos Digitais</a:t>
            </a:r>
            <a:endParaRPr/>
          </a:p>
        </p:txBody>
      </p:sp>
      <p:sp>
        <p:nvSpPr>
          <p:cNvPr id="160" name="Google Shape;160;p1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15</a:t>
            </a:fld>
            <a:endParaRPr/>
          </a:p>
        </p:txBody>
      </p:sp>
      <p:pic>
        <p:nvPicPr>
          <p:cNvPr id="161" name="Google Shape;161;p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35671" y="1261113"/>
            <a:ext cx="4336330" cy="243681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2" name="Google Shape;162;p18"/>
          <p:cNvGrpSpPr/>
          <p:nvPr/>
        </p:nvGrpSpPr>
        <p:grpSpPr>
          <a:xfrm>
            <a:off x="3949171" y="2287542"/>
            <a:ext cx="5024486" cy="3080248"/>
            <a:chOff x="3949171" y="2287542"/>
            <a:chExt cx="5024486" cy="3080248"/>
          </a:xfrm>
        </p:grpSpPr>
        <p:pic>
          <p:nvPicPr>
            <p:cNvPr id="163" name="Google Shape;163;p18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3949171" y="2287542"/>
              <a:ext cx="5024486" cy="282076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4" name="Google Shape;164;p18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3949171" y="5177746"/>
              <a:ext cx="1820033" cy="190044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1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Interface Gráfica / Graphical User Interface</a:t>
            </a:r>
            <a:endParaRPr/>
          </a:p>
        </p:txBody>
      </p:sp>
      <p:sp>
        <p:nvSpPr>
          <p:cNvPr id="179" name="Google Shape;179;p2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16</a:t>
            </a:fld>
            <a:endParaRPr/>
          </a:p>
        </p:txBody>
      </p:sp>
      <p:pic>
        <p:nvPicPr>
          <p:cNvPr id="180" name="Google Shape;180;p20"/>
          <p:cNvPicPr preferRelativeResize="0"/>
          <p:nvPr/>
        </p:nvPicPr>
        <p:blipFill rotWithShape="1">
          <a:blip r:embed="rId3">
            <a:alphaModFix/>
          </a:blip>
          <a:srcRect l="2687" t="4163" r="2758" b="14975"/>
          <a:stretch/>
        </p:blipFill>
        <p:spPr>
          <a:xfrm>
            <a:off x="2710400" y="1654050"/>
            <a:ext cx="1994294" cy="16175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81" name="Google Shape;181;p2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22999" y="3162300"/>
            <a:ext cx="2321378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2" name="Google Shape;182;p20"/>
          <p:cNvPicPr preferRelativeResize="0"/>
          <p:nvPr/>
        </p:nvPicPr>
        <p:blipFill rotWithShape="1">
          <a:blip r:embed="rId5">
            <a:alphaModFix/>
          </a:blip>
          <a:srcRect b="15034"/>
          <a:stretch/>
        </p:blipFill>
        <p:spPr>
          <a:xfrm>
            <a:off x="5489625" y="1480975"/>
            <a:ext cx="3308975" cy="154815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3" name="Google Shape;183;p20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158598" y="3107075"/>
            <a:ext cx="2728550" cy="1668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4" name="Google Shape;184;p2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17220" y="2142276"/>
            <a:ext cx="2267154" cy="20120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Imagem e terrenos para mapas</a:t>
            </a:r>
            <a:endParaRPr/>
          </a:p>
        </p:txBody>
      </p:sp>
      <p:sp>
        <p:nvSpPr>
          <p:cNvPr id="190" name="Google Shape;190;p21"/>
          <p:cNvSpPr txBox="1">
            <a:spLocks noGrp="1"/>
          </p:cNvSpPr>
          <p:nvPr>
            <p:ph type="body" idx="1"/>
          </p:nvPr>
        </p:nvSpPr>
        <p:spPr>
          <a:xfrm>
            <a:off x="812734" y="4918503"/>
            <a:ext cx="8006046" cy="5014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Mapas, fotos de satélite, imagens de ruas</a:t>
            </a:r>
            <a:endParaRPr/>
          </a:p>
        </p:txBody>
      </p:sp>
      <p:sp>
        <p:nvSpPr>
          <p:cNvPr id="191" name="Google Shape;191;p2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17</a:t>
            </a:fld>
            <a:endParaRPr/>
          </a:p>
        </p:txBody>
      </p:sp>
      <p:pic>
        <p:nvPicPr>
          <p:cNvPr id="192" name="Google Shape;192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6075" y="934455"/>
            <a:ext cx="7544437" cy="3984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2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CAD (Computer-aided design)</a:t>
            </a:r>
            <a:endParaRPr/>
          </a:p>
        </p:txBody>
      </p:sp>
      <p:sp>
        <p:nvSpPr>
          <p:cNvPr id="198" name="Google Shape;198;p22"/>
          <p:cNvSpPr txBox="1">
            <a:spLocks noGrp="1"/>
          </p:cNvSpPr>
          <p:nvPr>
            <p:ph type="body" idx="1"/>
          </p:nvPr>
        </p:nvSpPr>
        <p:spPr>
          <a:xfrm>
            <a:off x="949224" y="4901938"/>
            <a:ext cx="7869555" cy="4332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Para mecânica, arquitetura, eletrônica, ...</a:t>
            </a:r>
            <a:endParaRPr/>
          </a:p>
        </p:txBody>
      </p:sp>
      <p:sp>
        <p:nvSpPr>
          <p:cNvPr id="199" name="Google Shape;199;p2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18</a:t>
            </a:fld>
            <a:endParaRPr/>
          </a:p>
        </p:txBody>
      </p:sp>
      <p:pic>
        <p:nvPicPr>
          <p:cNvPr id="200" name="Google Shape;200;p22"/>
          <p:cNvPicPr preferRelativeResize="0"/>
          <p:nvPr/>
        </p:nvPicPr>
        <p:blipFill rotWithShape="1">
          <a:blip r:embed="rId3">
            <a:alphaModFix/>
          </a:blip>
          <a:srcRect l="271" r="-1"/>
          <a:stretch/>
        </p:blipFill>
        <p:spPr>
          <a:xfrm>
            <a:off x="398751" y="1282045"/>
            <a:ext cx="8402867" cy="34502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</a:t>
            </a:r>
            <a:br>
              <a:rPr lang="pt-BR"/>
            </a:br>
            <a:r>
              <a:rPr lang="pt-BR" sz="2000"/>
              <a:t>Arquitetura</a:t>
            </a:r>
            <a:endParaRPr/>
          </a:p>
        </p:txBody>
      </p:sp>
      <p:sp>
        <p:nvSpPr>
          <p:cNvPr id="206" name="Google Shape;206;p2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19</a:t>
            </a:fld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220" y="990055"/>
            <a:ext cx="4392891" cy="25202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8" name="Google Shape;208;p2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392891" y="2739344"/>
            <a:ext cx="4581426" cy="262542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Professores</a:t>
            </a:r>
            <a:endParaRPr dirty="0"/>
          </a:p>
        </p:txBody>
      </p:sp>
      <p:sp>
        <p:nvSpPr>
          <p:cNvPr id="35" name="Google Shape;35;p5"/>
          <p:cNvSpPr txBox="1">
            <a:spLocks noGrp="1"/>
          </p:cNvSpPr>
          <p:nvPr>
            <p:ph type="body" idx="1"/>
          </p:nvPr>
        </p:nvSpPr>
        <p:spPr>
          <a:xfrm>
            <a:off x="381600" y="761463"/>
            <a:ext cx="5406746" cy="1332965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dirty="0"/>
              <a:t>Luciano P. Soares</a:t>
            </a:r>
          </a:p>
          <a:p>
            <a:pPr marL="0" lvl="0" indent="0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Engenharia de Computação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pela Escola Politécnica da USP</a:t>
            </a:r>
          </a:p>
        </p:txBody>
      </p:sp>
      <p:sp>
        <p:nvSpPr>
          <p:cNvPr id="36" name="Google Shape;36;p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</a:t>
            </a:fld>
            <a:endParaRPr/>
          </a:p>
        </p:txBody>
      </p:sp>
      <p:pic>
        <p:nvPicPr>
          <p:cNvPr id="37" name="Google Shape;37;p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93209" y="2120909"/>
            <a:ext cx="849329" cy="110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38" name="Google Shape;38;p5"/>
          <p:cNvPicPr preferRelativeResize="0"/>
          <p:nvPr/>
        </p:nvPicPr>
        <p:blipFill rotWithShape="1">
          <a:blip r:embed="rId4">
            <a:alphaModFix/>
          </a:blip>
          <a:srcRect l="22313" t="4960" r="19637" b="13179"/>
          <a:stretch/>
        </p:blipFill>
        <p:spPr>
          <a:xfrm>
            <a:off x="5893209" y="761464"/>
            <a:ext cx="849329" cy="1197776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BA4D31-8E09-D550-B4AF-2517D1667AA4}"/>
              </a:ext>
            </a:extLst>
          </p:cNvPr>
          <p:cNvSpPr txBox="1"/>
          <p:nvPr/>
        </p:nvSpPr>
        <p:spPr>
          <a:xfrm>
            <a:off x="382330" y="2120909"/>
            <a:ext cx="5406016" cy="13644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Fabio Orfali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Doutor em Ensino de Matemática e Ciências</a:t>
            </a:r>
            <a:b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</a:b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na Faculdade de Educação da USP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5769B3D-F479-7EB0-A113-1E35497DC324}"/>
              </a:ext>
            </a:extLst>
          </p:cNvPr>
          <p:cNvSpPr txBox="1"/>
          <p:nvPr/>
        </p:nvSpPr>
        <p:spPr>
          <a:xfrm>
            <a:off x="381600" y="3383911"/>
            <a:ext cx="5406016" cy="11182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Gustavo Braga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Engenheiro de Computação pelo Insper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 lang="pt-BR" sz="1600" dirty="0">
              <a:solidFill>
                <a:srgbClr val="505050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26" name="Picture 2" descr="Gustavo Braga - VR Game Engineer - Doge Labs VR | LinkedIn">
            <a:extLst>
              <a:ext uri="{FF2B5EF4-FFF2-40B4-BE49-F238E27FC236}">
                <a16:creationId xmlns:a16="http://schemas.microsoft.com/office/drawing/2014/main" id="{9FE9992E-C1DD-2C02-10D9-264602C780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000" b="17078"/>
          <a:stretch/>
        </p:blipFill>
        <p:spPr bwMode="auto">
          <a:xfrm>
            <a:off x="5893209" y="3383911"/>
            <a:ext cx="849329" cy="10356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D92D6A-A82F-5EC8-F307-E82319D2DF4B}"/>
              </a:ext>
            </a:extLst>
          </p:cNvPr>
          <p:cNvSpPr txBox="1"/>
          <p:nvPr/>
        </p:nvSpPr>
        <p:spPr>
          <a:xfrm>
            <a:off x="381600" y="4596674"/>
            <a:ext cx="5406016" cy="8207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2800" dirty="0"/>
              <a:t>Pedro Emil Freme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rgbClr val="505050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Game Designer pela Fatec</a:t>
            </a:r>
          </a:p>
        </p:txBody>
      </p:sp>
      <p:pic>
        <p:nvPicPr>
          <p:cNvPr id="1028" name="Picture 4" descr="Emil Freme - Jr. Lab Technician of Virtual Reality and Digital Games -  Insper Instituto de Ensino e Pesquisa | LinkedIn">
            <a:extLst>
              <a:ext uri="{FF2B5EF4-FFF2-40B4-BE49-F238E27FC236}">
                <a16:creationId xmlns:a16="http://schemas.microsoft.com/office/drawing/2014/main" id="{5F5CF8FD-32E6-18F6-FFD8-99CCF90023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00791" y="4596674"/>
            <a:ext cx="841747" cy="84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2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Design de Produtos</a:t>
            </a:r>
            <a:endParaRPr/>
          </a:p>
        </p:txBody>
      </p:sp>
      <p:sp>
        <p:nvSpPr>
          <p:cNvPr id="215" name="Google Shape;215;p24"/>
          <p:cNvSpPr txBox="1">
            <a:spLocks noGrp="1"/>
          </p:cNvSpPr>
          <p:nvPr>
            <p:ph type="body" idx="1"/>
          </p:nvPr>
        </p:nvSpPr>
        <p:spPr>
          <a:xfrm>
            <a:off x="390548" y="4876016"/>
            <a:ext cx="8546062" cy="459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75% do catálogo de produtos da Ikea são imagens renderizadas.</a:t>
            </a:r>
            <a:endParaRPr/>
          </a:p>
        </p:txBody>
      </p:sp>
      <p:sp>
        <p:nvSpPr>
          <p:cNvPr id="216" name="Google Shape;216;p2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20</a:t>
            </a:fld>
            <a:endParaRPr/>
          </a:p>
        </p:txBody>
      </p:sp>
      <p:pic>
        <p:nvPicPr>
          <p:cNvPr id="217" name="Google Shape;217;p2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75408" y="988604"/>
            <a:ext cx="4820620" cy="2377064"/>
          </a:xfrm>
          <a:prstGeom prst="rect">
            <a:avLst/>
          </a:prstGeom>
          <a:noFill/>
          <a:ln>
            <a:noFill/>
          </a:ln>
        </p:spPr>
      </p:pic>
      <p:pic>
        <p:nvPicPr>
          <p:cNvPr id="218" name="Google Shape;218;p2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128940" y="2636264"/>
            <a:ext cx="4524866" cy="2239752"/>
          </a:xfrm>
          <a:prstGeom prst="rect">
            <a:avLst/>
          </a:prstGeom>
          <a:noFill/>
          <a:ln>
            <a:noFill/>
          </a:ln>
        </p:spPr>
      </p:pic>
      <p:sp>
        <p:nvSpPr>
          <p:cNvPr id="219" name="Google Shape;219;p24"/>
          <p:cNvSpPr/>
          <p:nvPr/>
        </p:nvSpPr>
        <p:spPr>
          <a:xfrm>
            <a:off x="1289275" y="3365675"/>
            <a:ext cx="17667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Tesla Model X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24"/>
          <p:cNvSpPr/>
          <p:nvPr/>
        </p:nvSpPr>
        <p:spPr>
          <a:xfrm>
            <a:off x="6258719" y="2277325"/>
            <a:ext cx="911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Ikea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2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Visualização</a:t>
            </a:r>
            <a:endParaRPr/>
          </a:p>
        </p:txBody>
      </p:sp>
      <p:sp>
        <p:nvSpPr>
          <p:cNvPr id="227" name="Google Shape;227;p25"/>
          <p:cNvSpPr txBox="1">
            <a:spLocks noGrp="1"/>
          </p:cNvSpPr>
          <p:nvPr>
            <p:ph type="body" idx="1"/>
          </p:nvPr>
        </p:nvSpPr>
        <p:spPr>
          <a:xfrm>
            <a:off x="1399876" y="5106306"/>
            <a:ext cx="7112528" cy="5159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Científica, Engenharia, Medicina, Jornalismo, ...</a:t>
            </a:r>
            <a:endParaRPr/>
          </a:p>
        </p:txBody>
      </p:sp>
      <p:sp>
        <p:nvSpPr>
          <p:cNvPr id="228" name="Google Shape;228;p2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21</a:t>
            </a:fld>
            <a:endParaRPr/>
          </a:p>
        </p:txBody>
      </p:sp>
      <p:pic>
        <p:nvPicPr>
          <p:cNvPr id="229" name="Google Shape;229;p25" descr="Solar Magnetic &quot;Tornado&quot; - Scientific Visualization - YouTub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61643" y="1595198"/>
            <a:ext cx="4727833" cy="2659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230" name="Google Shape;230;p25" descr="3D model of the inner organs derived from the Visible Human data ...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81495" y="1019274"/>
            <a:ext cx="3634324" cy="3634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2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Simulações</a:t>
            </a:r>
            <a:endParaRPr/>
          </a:p>
        </p:txBody>
      </p:sp>
      <p:sp>
        <p:nvSpPr>
          <p:cNvPr id="236" name="Google Shape;236;p26"/>
          <p:cNvSpPr txBox="1">
            <a:spLocks noGrp="1"/>
          </p:cNvSpPr>
          <p:nvPr>
            <p:ph type="body" idx="1"/>
          </p:nvPr>
        </p:nvSpPr>
        <p:spPr>
          <a:xfrm>
            <a:off x="390548" y="4889912"/>
            <a:ext cx="8428232" cy="4452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Simulador de voo, de direção, de cirurgia.</a:t>
            </a:r>
            <a:endParaRPr/>
          </a:p>
        </p:txBody>
      </p:sp>
      <p:sp>
        <p:nvSpPr>
          <p:cNvPr id="237" name="Google Shape;237;p2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22</a:t>
            </a:fld>
            <a:endParaRPr/>
          </a:p>
        </p:txBody>
      </p:sp>
      <p:pic>
        <p:nvPicPr>
          <p:cNvPr id="238" name="Google Shape;238;p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48412" y="1018096"/>
            <a:ext cx="7663992" cy="384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2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Usos da Computação Gráfica </a:t>
            </a:r>
            <a:br>
              <a:rPr lang="pt-BR"/>
            </a:br>
            <a:r>
              <a:rPr lang="pt-BR" sz="2000"/>
              <a:t>Impressão 3D</a:t>
            </a:r>
            <a:endParaRPr/>
          </a:p>
        </p:txBody>
      </p:sp>
      <p:sp>
        <p:nvSpPr>
          <p:cNvPr id="244" name="Google Shape;244;p2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23</a:t>
            </a:fld>
            <a:endParaRPr/>
          </a:p>
        </p:txBody>
      </p:sp>
      <p:pic>
        <p:nvPicPr>
          <p:cNvPr id="245" name="Google Shape;245;p2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25485" y="1006704"/>
            <a:ext cx="6513922" cy="432844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2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Fundamentos da Computação Gráfica</a:t>
            </a:r>
            <a:endParaRPr/>
          </a:p>
        </p:txBody>
      </p:sp>
      <p:sp>
        <p:nvSpPr>
          <p:cNvPr id="260" name="Google Shape;260;p2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24</a:t>
            </a:fld>
            <a:endParaRPr/>
          </a:p>
        </p:txBody>
      </p:sp>
      <p:sp>
        <p:nvSpPr>
          <p:cNvPr id="261" name="Google Shape;261;p29"/>
          <p:cNvSpPr txBox="1">
            <a:spLocks noGrp="1"/>
          </p:cNvSpPr>
          <p:nvPr>
            <p:ph type="body" idx="1"/>
          </p:nvPr>
        </p:nvSpPr>
        <p:spPr>
          <a:xfrm>
            <a:off x="320511" y="838985"/>
            <a:ext cx="8498269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Todas essas aplicações demandam!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Verdana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Ciência e Matemática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Física da luz, cores, óptica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Cálculo de curvas, geometrias, perspectiva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Amostragens</a:t>
            </a:r>
            <a:endParaRPr dirty="0"/>
          </a:p>
          <a:p>
            <a:pPr marL="0" lvl="0" indent="0" algn="l" rtl="0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endParaRPr sz="14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Arte e psicologia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Percepção: cores, movimento, qualidade de imagem</a:t>
            </a:r>
            <a:endParaRPr dirty="0"/>
          </a:p>
          <a:p>
            <a:pPr marL="182563" lvl="0" indent="-182563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</a:pPr>
            <a:r>
              <a:rPr lang="pt-BR" sz="1800" dirty="0"/>
              <a:t>Arte e Design: composição, forma, iluminação</a:t>
            </a:r>
            <a:endParaRPr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2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Supercomputação (GPUs)</a:t>
            </a:r>
            <a:endParaRPr/>
          </a:p>
        </p:txBody>
      </p:sp>
      <p:sp>
        <p:nvSpPr>
          <p:cNvPr id="251" name="Google Shape;251;p2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25</a:t>
            </a:fld>
            <a:endParaRPr/>
          </a:p>
        </p:txBody>
      </p:sp>
      <p:pic>
        <p:nvPicPr>
          <p:cNvPr id="252" name="Google Shape;252;p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384675" y="1073629"/>
            <a:ext cx="2913613" cy="1868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53" name="Google Shape;253;p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62" y="3281819"/>
            <a:ext cx="1883152" cy="197449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28"/>
          <p:cNvSpPr/>
          <p:nvPr/>
        </p:nvSpPr>
        <p:spPr>
          <a:xfrm>
            <a:off x="461019" y="5256450"/>
            <a:ext cx="3775800" cy="230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https://www.techpowerup.com/gpu-specs/geforce-rtx-2080-ti.c3305</a:t>
            </a:r>
            <a:r>
              <a:rPr lang="pt-BR" sz="900" u="sng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</a:t>
            </a:r>
            <a:endParaRPr sz="9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FA61022-4E17-C4FE-802D-AA93877BD57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0917" y="3373805"/>
            <a:ext cx="1865371" cy="157047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9BB1FD2-2398-BDA3-5733-5833CA1A9683}"/>
              </a:ext>
            </a:extLst>
          </p:cNvPr>
          <p:cNvSpPr txBox="1"/>
          <p:nvPr/>
        </p:nvSpPr>
        <p:spPr>
          <a:xfrm>
            <a:off x="4806909" y="5019120"/>
            <a:ext cx="4585716" cy="2308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00" dirty="0">
                <a:hlinkClick r:id="rId7"/>
              </a:rPr>
              <a:t>https://www.techpowerup.com/gpu-specs/geforce-rtx-4090.c3889</a:t>
            </a:r>
            <a:r>
              <a:rPr lang="en-US" sz="900" dirty="0"/>
              <a:t> </a:t>
            </a:r>
          </a:p>
        </p:txBody>
      </p:sp>
      <p:pic>
        <p:nvPicPr>
          <p:cNvPr id="1026" name="Picture 2" descr="NVIDIA GeForce RTX 4090 Founders Edition">
            <a:extLst>
              <a:ext uri="{FF2B5EF4-FFF2-40B4-BE49-F238E27FC236}">
                <a16:creationId xmlns:a16="http://schemas.microsoft.com/office/drawing/2014/main" id="{9D7374F6-08B2-CB48-379F-5BAB393B0D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6491" y="1068912"/>
            <a:ext cx="2477661" cy="19681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3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/>
              <a:t>Objetivos de Aprendizagem</a:t>
            </a:r>
            <a:endParaRPr/>
          </a:p>
        </p:txBody>
      </p:sp>
      <p:sp>
        <p:nvSpPr>
          <p:cNvPr id="268" name="Google Shape;268;p3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06564" cy="44961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150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700" dirty="0"/>
              <a:t>Ao final da disciplina o estudante será capaz de: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Implementar algoritmos diversos de renderização 3D.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Desenvolver rotinas gráficas através de técnicas de álgebra linear.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i="1" dirty="0"/>
              <a:t>Desenvolver </a:t>
            </a:r>
            <a:r>
              <a:rPr lang="pt-BR" sz="1700" i="1" dirty="0" err="1"/>
              <a:t>shaders</a:t>
            </a:r>
            <a:r>
              <a:rPr lang="pt-BR" sz="1700" dirty="0"/>
              <a:t> programáveis em bibliotecas gráficas de baixo nível.</a:t>
            </a:r>
            <a:endParaRPr sz="1700" dirty="0"/>
          </a:p>
          <a:p>
            <a:pPr marL="180340" lvl="0" indent="-24638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700"/>
              <a:buFont typeface="Verdana"/>
              <a:buChar char="●"/>
            </a:pPr>
            <a:r>
              <a:rPr lang="pt-BR" sz="1700" dirty="0"/>
              <a:t>Compreender os diversos elementos das pipelines gráficas.</a:t>
            </a:r>
            <a:endParaRPr sz="1700" dirty="0"/>
          </a:p>
          <a:p>
            <a:pPr marL="0" lvl="0" indent="0" algn="l" rtl="0">
              <a:spcBef>
                <a:spcPts val="1000"/>
              </a:spcBef>
              <a:spcAft>
                <a:spcPts val="0"/>
              </a:spcAft>
              <a:buNone/>
            </a:pPr>
            <a:endParaRPr sz="2700" dirty="0"/>
          </a:p>
        </p:txBody>
      </p:sp>
      <p:sp>
        <p:nvSpPr>
          <p:cNvPr id="269" name="Google Shape;269;p3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22C863-2D03-7CB1-F331-4A6894C627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Aulas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F959B04-D96D-CA27-BEF2-6434AC9AB363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27</a:t>
            </a:fld>
            <a:endParaRPr lang="pt-BR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E8749EDD-74D0-6058-90F6-FA525E159B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763" r="18763"/>
          <a:stretch/>
        </p:blipFill>
        <p:spPr bwMode="auto">
          <a:xfrm>
            <a:off x="3655804" y="759676"/>
            <a:ext cx="5021192" cy="4521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3295182-5B01-AC19-5D85-104F73D2B6BB}"/>
              </a:ext>
            </a:extLst>
          </p:cNvPr>
          <p:cNvSpPr txBox="1"/>
          <p:nvPr/>
        </p:nvSpPr>
        <p:spPr>
          <a:xfrm>
            <a:off x="381495" y="711868"/>
            <a:ext cx="4585716" cy="46166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01 - Introdução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02 - Desenhando Triângulos e X3D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03 - Renderização e Transformações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04 - Coordenadas Homogêneas e Quatérnios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05 - Sistemas de Coordenadas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06 - Projeções Perspectiva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07 - Revisão 1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08 - Grafo de Cena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09 - Interpolação em Triângulos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Anti-aliasing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e Visibilidade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11 - Mapeamento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12 - Revisão 2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13 - Revisão 3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14 - Primitivas Geométricas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15 - Materiais e Iluminação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16 - Curvas e Animações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17 - Revisão 4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18 - Pipeline Gráfico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19 -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20 -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Programmable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Shaders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21 -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Signed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Distance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Function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22 - Geometrias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23 -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Marching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24 - Sombras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25 - Ray </a:t>
            </a:r>
            <a:r>
              <a:rPr lang="pt-BR" sz="1050" b="0" dirty="0" err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Tracing</a:t>
            </a:r>
            <a:endParaRPr lang="pt-BR" sz="1050" b="0" dirty="0">
              <a:solidFill>
                <a:srgbClr val="000000"/>
              </a:solidFill>
              <a:effectLst/>
              <a:highlight>
                <a:srgbClr val="FFFFFF"/>
              </a:highlight>
              <a:latin typeface="+mn-lt"/>
            </a:endParaRP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26 - Normal e Gradiente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27 - Aleatoriedade e Ruídos</a:t>
            </a:r>
          </a:p>
          <a:p>
            <a:r>
              <a:rPr lang="pt-BR" sz="1050" b="0" dirty="0">
                <a:solidFill>
                  <a:srgbClr val="0451A5"/>
                </a:solidFill>
                <a:effectLst/>
                <a:highlight>
                  <a:srgbClr val="FFFFFF"/>
                </a:highlight>
                <a:latin typeface="+mn-lt"/>
              </a:rPr>
              <a:t>-</a:t>
            </a:r>
            <a:r>
              <a:rPr lang="pt-BR" sz="1050" b="0" dirty="0">
                <a:solidFill>
                  <a:srgbClr val="000000"/>
                </a:solidFill>
                <a:effectLst/>
                <a:highlight>
                  <a:srgbClr val="FFFFFF"/>
                </a:highlight>
                <a:latin typeface="+mn-lt"/>
              </a:rPr>
              <a:t> 28 - Revisão / Estúdio</a:t>
            </a:r>
          </a:p>
        </p:txBody>
      </p:sp>
    </p:spTree>
    <p:extLst>
      <p:ext uri="{BB962C8B-B14F-4D97-AF65-F5344CB8AC3E}">
        <p14:creationId xmlns:p14="http://schemas.microsoft.com/office/powerpoint/2010/main" val="6134339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6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Materiais</a:t>
            </a:r>
            <a:endParaRPr dirty="0"/>
          </a:p>
        </p:txBody>
      </p:sp>
      <p:sp>
        <p:nvSpPr>
          <p:cNvPr id="592" name="Google Shape;592;p6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28</a:t>
            </a:fld>
            <a:endParaRPr/>
          </a:p>
        </p:txBody>
      </p:sp>
      <p:pic>
        <p:nvPicPr>
          <p:cNvPr id="593" name="Google Shape;593;p6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81495" y="798278"/>
            <a:ext cx="3690775" cy="2373879"/>
          </a:xfrm>
          <a:prstGeom prst="rect">
            <a:avLst/>
          </a:prstGeom>
          <a:noFill/>
          <a:ln>
            <a:noFill/>
          </a:ln>
        </p:spPr>
      </p:pic>
      <p:pic>
        <p:nvPicPr>
          <p:cNvPr id="594" name="Google Shape;594;p6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067392" y="3310773"/>
            <a:ext cx="3045550" cy="2252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595" name="Google Shape;595;p6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331549" y="1150925"/>
            <a:ext cx="3572539" cy="315775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4067358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p6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Iluminação</a:t>
            </a:r>
            <a:endParaRPr/>
          </a:p>
        </p:txBody>
      </p:sp>
      <p:sp>
        <p:nvSpPr>
          <p:cNvPr id="601" name="Google Shape;601;p6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29</a:t>
            </a:fld>
            <a:endParaRPr/>
          </a:p>
        </p:txBody>
      </p:sp>
      <p:pic>
        <p:nvPicPr>
          <p:cNvPr id="602" name="Google Shape;602;p6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40230" y="775357"/>
            <a:ext cx="7063540" cy="44027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3070326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Sobre esse curso</a:t>
            </a:r>
            <a:endParaRPr/>
          </a:p>
        </p:txBody>
      </p:sp>
      <p:sp>
        <p:nvSpPr>
          <p:cNvPr id="52" name="Google Shape;52;p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Uma ampla visão geral dos principais tópicos e técnicas em computação gráfica: geometria, renderização, cores, texturas, iluminação, animação, imagens, etc.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r>
              <a:rPr lang="pt-BR" sz="2100" dirty="0"/>
              <a:t>Aprenda fazendo:</a:t>
            </a:r>
            <a:endParaRPr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Diversas atividades em aula para verificar, desenvolver e fixar suas habilidades;</a:t>
            </a:r>
            <a:endParaRPr sz="2100" dirty="0"/>
          </a:p>
          <a:p>
            <a:pPr marL="342900" lvl="0" indent="-34290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</a:pPr>
            <a:r>
              <a:rPr lang="pt-BR" sz="2100" dirty="0"/>
              <a:t>Desenvolvimento de projetos para colocar todo esse conhecimento para funcionar.</a:t>
            </a:r>
            <a:endParaRPr dirty="0"/>
          </a:p>
          <a:p>
            <a:pPr marL="0" lvl="0" indent="0" algn="l" rtl="0">
              <a:spcBef>
                <a:spcPts val="42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Verdana"/>
              <a:buNone/>
            </a:pPr>
            <a:endParaRPr sz="2100" dirty="0"/>
          </a:p>
        </p:txBody>
      </p:sp>
      <p:sp>
        <p:nvSpPr>
          <p:cNvPr id="53" name="Google Shape;53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p6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Animações</a:t>
            </a:r>
            <a:endParaRPr dirty="0"/>
          </a:p>
        </p:txBody>
      </p:sp>
      <p:sp>
        <p:nvSpPr>
          <p:cNvPr id="608" name="Google Shape;608;p6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30</a:t>
            </a:fld>
            <a:endParaRPr/>
          </a:p>
        </p:txBody>
      </p:sp>
      <p:pic>
        <p:nvPicPr>
          <p:cNvPr id="609" name="Google Shape;609;p6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33902" y="782048"/>
            <a:ext cx="7978499" cy="450399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7765909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Google Shape;274;p3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Bibliografia</a:t>
            </a:r>
            <a:endParaRPr/>
          </a:p>
        </p:txBody>
      </p:sp>
      <p:sp>
        <p:nvSpPr>
          <p:cNvPr id="275" name="Google Shape;275;p31"/>
          <p:cNvSpPr txBox="1">
            <a:spLocks noGrp="1"/>
          </p:cNvSpPr>
          <p:nvPr>
            <p:ph type="body" idx="1"/>
          </p:nvPr>
        </p:nvSpPr>
        <p:spPr>
          <a:xfrm>
            <a:off x="390547" y="838985"/>
            <a:ext cx="8587197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Os documentos passados nas aulas deveriam ser suficiente, mas se desejar, essas são excelentes fontes de informação:</a:t>
            </a:r>
            <a:endParaRPr/>
          </a:p>
        </p:txBody>
      </p:sp>
      <p:sp>
        <p:nvSpPr>
          <p:cNvPr id="276" name="Google Shape;276;p3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31</a:t>
            </a:fld>
            <a:endParaRPr/>
          </a:p>
        </p:txBody>
      </p:sp>
      <p:graphicFrame>
        <p:nvGraphicFramePr>
          <p:cNvPr id="277" name="Google Shape;277;p31"/>
          <p:cNvGraphicFramePr/>
          <p:nvPr>
            <p:extLst>
              <p:ext uri="{D42A27DB-BD31-4B8C-83A1-F6EECF244321}">
                <p14:modId xmlns:p14="http://schemas.microsoft.com/office/powerpoint/2010/main" val="2330915390"/>
              </p:ext>
            </p:extLst>
          </p:nvPr>
        </p:nvGraphicFramePr>
        <p:xfrm>
          <a:off x="514597" y="1863895"/>
          <a:ext cx="8238850" cy="1880300"/>
        </p:xfrm>
        <a:graphic>
          <a:graphicData uri="http://schemas.openxmlformats.org/drawingml/2006/table">
            <a:tbl>
              <a:tblPr>
                <a:noFill/>
                <a:tableStyleId>{490565DB-0031-43BA-A8C8-BE7A154BCC97}</a:tableStyleId>
              </a:tblPr>
              <a:tblGrid>
                <a:gridCol w="4785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7602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1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HUGHES, John F.; DAM, Andries van; MCGUIRE, Morgan; SKLAR, David F.; FOLEY, James D.; FEINER, Steven K.; AKELEY, Kurt. 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Computer Graphics: Principles and Practice.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Addison-Wesley Professional; 2013.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2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just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GREGORY, Jason. </a:t>
                      </a:r>
                      <a:r>
                        <a:rPr lang="pt-BR" sz="1700" b="1" u="none" strike="noStrike" cap="none">
                          <a:solidFill>
                            <a:srgbClr val="000000"/>
                          </a:solidFill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Game Engine Architecture</a:t>
                      </a:r>
                      <a:r>
                        <a:rPr lang="pt-BR" sz="1700" b="1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A K Peters/CRC Press; 2018.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159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b="1" u="none" strike="noStrike" cap="none">
                          <a:latin typeface="Verdana"/>
                          <a:ea typeface="Verdana"/>
                          <a:cs typeface="Verdana"/>
                          <a:sym typeface="Verdana"/>
                        </a:rPr>
                        <a:t>3</a:t>
                      </a:r>
                      <a:endParaRPr sz="1700" u="none" strike="noStrike" cap="none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LENGYEL, Eric.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Mathematics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for 3D Game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Programming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and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Computer </a:t>
                      </a:r>
                      <a:r>
                        <a:rPr lang="pt-BR" sz="1700" b="1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Graphics</a:t>
                      </a:r>
                      <a:r>
                        <a:rPr lang="pt-BR" sz="1700" b="1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. 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3ª Ed. </a:t>
                      </a:r>
                      <a:r>
                        <a:rPr lang="pt-BR" sz="1700" u="none" strike="noStrike" cap="none" dirty="0" err="1">
                          <a:latin typeface="Arial"/>
                          <a:ea typeface="Arial"/>
                          <a:cs typeface="Arial"/>
                          <a:sym typeface="Arial"/>
                        </a:rPr>
                        <a:t>Cengage</a:t>
                      </a:r>
                      <a:r>
                        <a:rPr lang="pt-BR" sz="1700" u="none" strike="noStrike" cap="none" dirty="0">
                          <a:latin typeface="Arial"/>
                          <a:ea typeface="Arial"/>
                          <a:cs typeface="Arial"/>
                          <a:sym typeface="Arial"/>
                        </a:rPr>
                        <a:t> Learning PTR; 2011.</a:t>
                      </a:r>
                      <a:endParaRPr sz="1700" u="none" strike="noStrike" cap="none" dirty="0">
                        <a:latin typeface="Arial"/>
                        <a:ea typeface="Arial"/>
                        <a:cs typeface="Arial"/>
                        <a:sym typeface="Arial"/>
                      </a:endParaRPr>
                    </a:p>
                  </a:txBody>
                  <a:tcPr marL="68575" marR="68575" marT="0" marB="0" anchor="ctr">
                    <a:lnL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3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Avaliação</a:t>
            </a:r>
            <a:endParaRPr/>
          </a:p>
        </p:txBody>
      </p:sp>
      <p:sp>
        <p:nvSpPr>
          <p:cNvPr id="284" name="Google Shape;284;p32"/>
          <p:cNvSpPr txBox="1">
            <a:spLocks noGrp="1"/>
          </p:cNvSpPr>
          <p:nvPr>
            <p:ph type="body" idx="1"/>
          </p:nvPr>
        </p:nvSpPr>
        <p:spPr>
          <a:xfrm>
            <a:off x="190747" y="858562"/>
            <a:ext cx="8428200" cy="1617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457200" lvl="0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pt-BR" dirty="0"/>
              <a:t>Projetos do Curso : Projetos 1 e 2</a:t>
            </a:r>
            <a:endParaRPr dirty="0"/>
          </a:p>
          <a:p>
            <a:pPr marL="914400" lvl="1" indent="-355600" algn="l" rtl="0">
              <a:spcBef>
                <a:spcPts val="0"/>
              </a:spcBef>
              <a:spcAft>
                <a:spcPts val="0"/>
              </a:spcAft>
              <a:buSzPts val="2000"/>
              <a:buChar char="○"/>
            </a:pPr>
            <a:r>
              <a:rPr lang="pt-BR" sz="1800" dirty="0"/>
              <a:t>Projetos terão entregas parciais</a:t>
            </a:r>
          </a:p>
          <a:p>
            <a:pPr indent="-355600">
              <a:spcBef>
                <a:spcPts val="0"/>
              </a:spcBef>
              <a:buFont typeface="Arial"/>
              <a:buChar char="●"/>
            </a:pPr>
            <a:r>
              <a:rPr lang="pt-BR" sz="2100" dirty="0"/>
              <a:t>Handouts Avaliativos</a:t>
            </a:r>
          </a:p>
          <a:p>
            <a:pPr lvl="1">
              <a:spcBef>
                <a:spcPts val="0"/>
              </a:spcBef>
              <a:buFont typeface="Arial"/>
              <a:buChar char="○"/>
            </a:pPr>
            <a:r>
              <a:rPr lang="pt-BR" sz="1800" dirty="0"/>
              <a:t>Alguns handout selecionados deverão ser entregues</a:t>
            </a:r>
          </a:p>
          <a:p>
            <a:pPr marL="101600" indent="0">
              <a:spcBef>
                <a:spcPts val="0"/>
              </a:spcBef>
            </a:pPr>
            <a:endParaRPr lang="pt-BR" sz="1800" dirty="0"/>
          </a:p>
          <a:p>
            <a:pPr marL="101600" indent="0">
              <a:spcBef>
                <a:spcPts val="0"/>
              </a:spcBef>
            </a:pPr>
            <a:r>
              <a:rPr lang="pt-BR" sz="1800" b="1" dirty="0"/>
              <a:t>Nota final é a média de todas as entregas</a:t>
            </a:r>
            <a:endParaRPr sz="1800" b="1" dirty="0"/>
          </a:p>
        </p:txBody>
      </p:sp>
      <p:sp>
        <p:nvSpPr>
          <p:cNvPr id="285" name="Google Shape;285;p3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32</a:t>
            </a:fld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A85D84F7-8CC0-5ED4-F4DA-28E5FE09F3F4}"/>
              </a:ext>
            </a:extLst>
          </p:cNvPr>
          <p:cNvGrpSpPr/>
          <p:nvPr/>
        </p:nvGrpSpPr>
        <p:grpSpPr>
          <a:xfrm>
            <a:off x="312906" y="2475852"/>
            <a:ext cx="8593204" cy="2847542"/>
            <a:chOff x="1551949" y="2700477"/>
            <a:chExt cx="5699096" cy="1888515"/>
          </a:xfrm>
        </p:grpSpPr>
        <p:sp>
          <p:nvSpPr>
            <p:cNvPr id="286" name="Google Shape;286;p32"/>
            <p:cNvSpPr/>
            <p:nvPr/>
          </p:nvSpPr>
          <p:spPr>
            <a:xfrm>
              <a:off x="1551949" y="2700477"/>
              <a:ext cx="26289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1: </a:t>
              </a:r>
              <a:r>
                <a:rPr lang="pt-BR" sz="1800" dirty="0" err="1">
                  <a:solidFill>
                    <a:schemeClr val="dk1"/>
                  </a:solidFill>
                </a:rPr>
                <a:t>Rasterizador</a:t>
              </a:r>
              <a:r>
                <a:rPr lang="pt-BR" sz="1800" dirty="0">
                  <a:solidFill>
                    <a:schemeClr val="dk1"/>
                  </a:solidFill>
                </a:rPr>
                <a:t> (CPU)</a:t>
              </a:r>
              <a:endParaRPr dirty="0"/>
            </a:p>
          </p:txBody>
        </p:sp>
        <p:sp>
          <p:nvSpPr>
            <p:cNvPr id="287" name="Google Shape;287;p32"/>
            <p:cNvSpPr/>
            <p:nvPr/>
          </p:nvSpPr>
          <p:spPr>
            <a:xfrm>
              <a:off x="4284945" y="2700487"/>
              <a:ext cx="2966100" cy="3693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Projeto </a:t>
              </a:r>
              <a:r>
                <a:rPr lang="pt-BR" sz="1800" dirty="0">
                  <a:solidFill>
                    <a:schemeClr val="dk1"/>
                  </a:solidFill>
                </a:rPr>
                <a:t>2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: </a:t>
              </a:r>
              <a:r>
                <a:rPr lang="pt-BR" sz="1800" dirty="0" err="1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Shaders</a:t>
              </a:r>
              <a:r>
                <a:rPr lang="pt-BR" sz="1800" dirty="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 (GPU)</a:t>
              </a:r>
              <a:endParaRPr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289" name="Google Shape;289;p32"/>
            <p:cNvPicPr preferRelativeResize="0"/>
            <p:nvPr/>
          </p:nvPicPr>
          <p:blipFill rotWithShape="1">
            <a:blip r:embed="rId3">
              <a:alphaModFix/>
            </a:blip>
            <a:srcRect l="7125" r="7125"/>
            <a:stretch/>
          </p:blipFill>
          <p:spPr>
            <a:xfrm>
              <a:off x="1691874" y="2993440"/>
              <a:ext cx="2462799" cy="15955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290" name="Google Shape;290;p32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4611687" y="2993442"/>
              <a:ext cx="2393313" cy="15955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Política de Atrasos nas Entregas</a:t>
            </a:r>
            <a:endParaRPr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As entregas são até 11:59 do dia marcado.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cada dia atrasado a nota é reduzida em 1 ponto.</a:t>
            </a:r>
            <a:endParaRPr dirty="0"/>
          </a:p>
          <a:p>
            <a:pPr marL="0" lvl="0" indent="0" algn="l" rtl="0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Verdana"/>
              <a:buNone/>
            </a:pPr>
            <a:r>
              <a:rPr lang="pt-BR" sz="1800" dirty="0"/>
              <a:t>(Isso não significa que todos que entregarem no prazo receberão 10, se o trabalho fosse receber 5 e chegou atrasado um dia, a nota do trabalho vai virar 4)</a:t>
            </a:r>
            <a:endParaRPr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33</a:t>
            </a:fld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Ferramentas de Inteligência Artificial</a:t>
            </a:r>
            <a:endParaRPr dirty="0"/>
          </a:p>
        </p:txBody>
      </p:sp>
      <p:sp>
        <p:nvSpPr>
          <p:cNvPr id="299" name="Google Shape;299;p3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Para as tarefas e discussões conceituais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pediremos que vocês não usem ferramentas de IA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  <a:p>
            <a:pPr marL="0" indent="0"/>
            <a:r>
              <a:rPr lang="pt-BR" b="1" dirty="0"/>
              <a:t>Para exercícios práticos e projetos</a:t>
            </a:r>
          </a:p>
          <a:p>
            <a:pPr marL="0" indent="0"/>
            <a:r>
              <a:rPr lang="pt-BR" dirty="0"/>
              <a:t>use com moderação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lang="pt-BR" dirty="0"/>
          </a:p>
        </p:txBody>
      </p:sp>
      <p:sp>
        <p:nvSpPr>
          <p:cNvPr id="300" name="Google Shape;300;p3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5664329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3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67"/>
              <a:buFont typeface="Verdana"/>
              <a:buNone/>
            </a:pPr>
            <a:endParaRPr/>
          </a:p>
        </p:txBody>
      </p:sp>
      <p:sp>
        <p:nvSpPr>
          <p:cNvPr id="306" name="Google Shape;306;p3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Verdana"/>
              <a:buNone/>
            </a:pPr>
            <a:r>
              <a:rPr lang="pt-BR" sz="3200"/>
              <a:t>Perguntas?</a:t>
            </a:r>
            <a:endParaRPr/>
          </a:p>
        </p:txBody>
      </p:sp>
      <p:sp>
        <p:nvSpPr>
          <p:cNvPr id="307" name="Google Shape;307;p3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>
            <a:spLocks noGrp="1"/>
          </p:cNvSpPr>
          <p:nvPr>
            <p:ph type="body" idx="1"/>
          </p:nvPr>
        </p:nvSpPr>
        <p:spPr>
          <a:xfrm>
            <a:off x="966787" y="2262188"/>
            <a:ext cx="7343775" cy="5953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28" name="Google Shape;28;p4"/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3968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Verdana"/>
              <a:buNone/>
            </a:pPr>
            <a:r>
              <a:rPr lang="pt-BR" dirty="0"/>
              <a:t>X3D e Linhas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20487096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7" name="Google Shape;567;p6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armazenar os dados da cena?</a:t>
            </a:r>
            <a:endParaRPr dirty="0"/>
          </a:p>
        </p:txBody>
      </p:sp>
      <p:sp>
        <p:nvSpPr>
          <p:cNvPr id="568" name="Google Shape;568;p61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Nós precisamos de uma forma de armazenar os dados:</a:t>
            </a:r>
            <a:endParaRPr dirty="0"/>
          </a:p>
        </p:txBody>
      </p:sp>
      <p:sp>
        <p:nvSpPr>
          <p:cNvPr id="569" name="Google Shape;569;p6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37</a:t>
            </a:fld>
            <a:endParaRPr/>
          </a:p>
        </p:txBody>
      </p:sp>
      <p:pic>
        <p:nvPicPr>
          <p:cNvPr id="570" name="Google Shape;570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76175" y="1605925"/>
            <a:ext cx="6142601" cy="3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61"/>
          <p:cNvSpPr txBox="1"/>
          <p:nvPr/>
        </p:nvSpPr>
        <p:spPr>
          <a:xfrm>
            <a:off x="381500" y="1605925"/>
            <a:ext cx="2204700" cy="19799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Superfícies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Materiais </a:t>
            </a:r>
          </a:p>
          <a:p>
            <a:pPr marL="342900" lvl="0" indent="-342900">
              <a:spcBef>
                <a:spcPts val="400"/>
              </a:spcBef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Animações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Luzes</a:t>
            </a:r>
            <a:endParaRPr sz="2000" dirty="0">
              <a:solidFill>
                <a:schemeClr val="dk1"/>
              </a:solidFill>
              <a:latin typeface="Verdana"/>
              <a:ea typeface="Verdana"/>
              <a:cs typeface="Verdana"/>
              <a:sym typeface="Verdana"/>
            </a:endParaRPr>
          </a:p>
          <a:p>
            <a:pPr marL="342900" lvl="0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</a:pPr>
            <a:r>
              <a:rPr lang="pt-BR" sz="2000" dirty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Câmeras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9591261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Extensible Markup Language (XML)</a:t>
            </a:r>
            <a:br>
              <a:rPr lang="pt-BR"/>
            </a:br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390550" y="838975"/>
            <a:ext cx="8428200" cy="459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195784" lvl="0" indent="-195784" algn="l" rtl="0">
              <a:spcBef>
                <a:spcPts val="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usado para estruturar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codificado em texto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lembra o HTML e específica do XHTML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usa muito texto para organizar dados</a:t>
            </a:r>
            <a:endParaRPr/>
          </a:p>
          <a:p>
            <a:pPr marL="195784" lvl="0" indent="-195784" algn="l" rtl="0">
              <a:spcBef>
                <a:spcPts val="400"/>
              </a:spcBef>
              <a:spcAft>
                <a:spcPts val="0"/>
              </a:spcAft>
              <a:buClr>
                <a:srgbClr val="FEC524"/>
              </a:buClr>
              <a:buSzPts val="2000"/>
              <a:buFont typeface="Verdana"/>
              <a:buChar char="•"/>
            </a:pPr>
            <a:r>
              <a:rPr lang="pt-BR"/>
              <a:t>XML é livre de licença, independente de plataforma e bem suportado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None/>
            </a:pPr>
            <a:r>
              <a:rPr lang="pt-BR" b="1">
                <a:solidFill>
                  <a:srgbClr val="C00026"/>
                </a:solidFill>
              </a:rPr>
              <a:t>Na prática as pessoas estão migrando de XML para JSON (JavaScript Object Notation)</a:t>
            </a:r>
            <a:endParaRPr b="1">
              <a:solidFill>
                <a:srgbClr val="C00026"/>
              </a:solidFill>
            </a:endParaRPr>
          </a:p>
        </p:txBody>
      </p:sp>
      <p:sp>
        <p:nvSpPr>
          <p:cNvPr id="42" name="Google Shape;42;p6"/>
          <p:cNvSpPr/>
          <p:nvPr/>
        </p:nvSpPr>
        <p:spPr>
          <a:xfrm>
            <a:off x="1758250" y="3117308"/>
            <a:ext cx="5692800" cy="12003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&lt;?xml version="1.0" encoding="UTF-8"?&gt;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&lt;texto&gt;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&lt;frase&gt;hello world&lt;/frase&gt;</a:t>
            </a:r>
            <a:endParaRPr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&lt;/texto&gt;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90784173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XML - Elementos e Atributos</a:t>
            </a:r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body" idx="1"/>
          </p:nvPr>
        </p:nvSpPr>
        <p:spPr>
          <a:xfrm>
            <a:off x="390550" y="838982"/>
            <a:ext cx="8428200" cy="119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O XML possui elementos que podem conter outros elementos</a:t>
            </a:r>
            <a:endParaRPr sz="1900"/>
          </a:p>
          <a:p>
            <a:pPr marL="457200" lvl="0" indent="-34925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pt-BR" sz="1900"/>
              <a:t>Atributos são valores colocados dentro dos elementos</a:t>
            </a:r>
            <a:endParaRPr sz="1900"/>
          </a:p>
        </p:txBody>
      </p:sp>
      <p:sp>
        <p:nvSpPr>
          <p:cNvPr id="49" name="Google Shape;49;p7"/>
          <p:cNvSpPr/>
          <p:nvPr/>
        </p:nvSpPr>
        <p:spPr>
          <a:xfrm>
            <a:off x="4224752" y="2135703"/>
            <a:ext cx="4422300" cy="2257185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 err="1">
                <a:solidFill>
                  <a:srgbClr val="EC5F66"/>
                </a:solidFill>
              </a:rPr>
              <a:t>Coordinate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>
                <a:solidFill>
                  <a:srgbClr val="C695C6"/>
                </a:solidFill>
              </a:rPr>
              <a:t>point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-5 1 3 -3 2 1 -5 4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 err="1">
                <a:solidFill>
                  <a:srgbClr val="EC5F66"/>
                </a:solidFill>
              </a:rPr>
              <a:t>TriangleSet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     </a:t>
            </a:r>
            <a:r>
              <a:rPr lang="pt-BR" sz="1250" b="1" dirty="0">
                <a:solidFill>
                  <a:srgbClr val="5FB4B4"/>
                </a:solidFill>
              </a:rPr>
              <a:t>&lt;</a:t>
            </a:r>
            <a:r>
              <a:rPr lang="pt-BR" sz="1250" b="1" dirty="0">
                <a:solidFill>
                  <a:srgbClr val="EC5F66"/>
                </a:solidFill>
              </a:rPr>
              <a:t>Material</a:t>
            </a:r>
            <a:r>
              <a:rPr lang="pt-BR" sz="1250" b="1" dirty="0">
                <a:solidFill>
                  <a:srgbClr val="D8DEE9"/>
                </a:solidFill>
              </a:rPr>
              <a:t> </a:t>
            </a:r>
            <a:r>
              <a:rPr lang="pt-BR" sz="1250" b="1" dirty="0" err="1">
                <a:solidFill>
                  <a:srgbClr val="C695C6"/>
                </a:solidFill>
              </a:rPr>
              <a:t>diffuseColor</a:t>
            </a:r>
            <a:r>
              <a:rPr lang="pt-BR" sz="1250" b="1" dirty="0">
                <a:solidFill>
                  <a:srgbClr val="A6ACB9"/>
                </a:solidFill>
              </a:rPr>
              <a:t>=</a:t>
            </a:r>
            <a:r>
              <a:rPr lang="pt-BR" sz="1250" b="1" dirty="0">
                <a:solidFill>
                  <a:srgbClr val="5FB4B4"/>
                </a:solidFill>
              </a:rPr>
              <a:t>'</a:t>
            </a:r>
            <a:r>
              <a:rPr lang="pt-BR" sz="1250" b="1" dirty="0">
                <a:solidFill>
                  <a:srgbClr val="99C794"/>
                </a:solidFill>
              </a:rPr>
              <a:t>1 0 0</a:t>
            </a:r>
            <a:r>
              <a:rPr lang="pt-BR" sz="1250" b="1" dirty="0">
                <a:solidFill>
                  <a:srgbClr val="5FB4B4"/>
                </a:solidFill>
              </a:rPr>
              <a:t>'/&gt;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D8DEE9"/>
                </a:solidFill>
              </a:rPr>
              <a:t>    </a:t>
            </a: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Appearance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1250" b="1" dirty="0">
                <a:solidFill>
                  <a:srgbClr val="5FB4B4"/>
                </a:solidFill>
              </a:rPr>
              <a:t>&lt;/</a:t>
            </a:r>
            <a:r>
              <a:rPr lang="pt-BR" sz="1250" b="1" dirty="0">
                <a:solidFill>
                  <a:srgbClr val="EC5F66"/>
                </a:solidFill>
              </a:rPr>
              <a:t>Shape</a:t>
            </a:r>
            <a:r>
              <a:rPr lang="pt-BR" sz="1250" b="1" dirty="0">
                <a:solidFill>
                  <a:srgbClr val="5FB4B4"/>
                </a:solidFill>
              </a:rPr>
              <a:t>&gt;</a:t>
            </a:r>
            <a:endParaRPr sz="1250" b="1" dirty="0">
              <a:solidFill>
                <a:srgbClr val="5FB4B4"/>
              </a:solidFill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1250" b="1" dirty="0">
              <a:solidFill>
                <a:srgbClr val="800000"/>
              </a:solidFill>
            </a:endParaRPr>
          </a:p>
        </p:txBody>
      </p:sp>
      <p:sp>
        <p:nvSpPr>
          <p:cNvPr id="50" name="Google Shape;50;p7"/>
          <p:cNvSpPr/>
          <p:nvPr/>
        </p:nvSpPr>
        <p:spPr>
          <a:xfrm>
            <a:off x="233725" y="2207375"/>
            <a:ext cx="3952800" cy="192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Shape</a:t>
            </a:r>
            <a:endParaRPr sz="1250" b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pt-BR" sz="1250" b="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Coordinate</a:t>
            </a:r>
            <a:r>
              <a:rPr lang="pt-BR" sz="1250" b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atributo: point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Abertura: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Singleton</a:t>
            </a: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: Material, atributo: </a:t>
            </a:r>
            <a:r>
              <a:rPr lang="pt-BR" sz="125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diffuseColor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Appearance</a:t>
            </a:r>
            <a:endParaRPr sz="1600"/>
          </a:p>
          <a:p>
            <a:pPr marL="0" marR="0" lvl="0" indent="0" algn="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Elemento de Fechamento: Shape</a:t>
            </a:r>
            <a:endParaRPr sz="1600"/>
          </a:p>
        </p:txBody>
      </p:sp>
      <p:sp>
        <p:nvSpPr>
          <p:cNvPr id="51" name="Google Shape;51;p7"/>
          <p:cNvSpPr/>
          <p:nvPr/>
        </p:nvSpPr>
        <p:spPr>
          <a:xfrm>
            <a:off x="4186250" y="2198348"/>
            <a:ext cx="2079300" cy="251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50" dirty="0">
              <a:solidFill>
                <a:srgbClr val="BCBEC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-------</a:t>
            </a:r>
            <a:endParaRPr sz="1600" dirty="0"/>
          </a:p>
          <a:p>
            <a:pPr marL="0" marR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pt-BR" sz="1250" dirty="0">
                <a:solidFill>
                  <a:srgbClr val="BCBEC0"/>
                </a:solidFill>
                <a:latin typeface="Arial"/>
                <a:ea typeface="Arial"/>
                <a:cs typeface="Arial"/>
                <a:sym typeface="Arial"/>
              </a:rPr>
              <a:t>---</a:t>
            </a:r>
            <a:endParaRPr sz="1600" dirty="0"/>
          </a:p>
        </p:txBody>
      </p:sp>
    </p:spTree>
    <p:extLst>
      <p:ext uri="{BB962C8B-B14F-4D97-AF65-F5344CB8AC3E}">
        <p14:creationId xmlns:p14="http://schemas.microsoft.com/office/powerpoint/2010/main" val="36713263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Horário de Atendimento</a:t>
            </a:r>
            <a:endParaRPr/>
          </a:p>
        </p:txBody>
      </p:sp>
      <p:sp>
        <p:nvSpPr>
          <p:cNvPr id="44" name="Google Shape;44;p6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Quartas-feiras das 18:00 as 19:30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Link de Acesso Remoto do Teams: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Luciano Soares: lucianops@insper.edu.br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- Fabio </a:t>
            </a:r>
            <a:r>
              <a:rPr lang="pt-BR" dirty="0" err="1"/>
              <a:t>Orfali</a:t>
            </a:r>
            <a:r>
              <a:rPr lang="pt-BR" dirty="0"/>
              <a:t>: fabioo1@insper.edu.br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45" name="Google Shape;45;p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1" name="Google Shape;771;p6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72" name="Google Shape;772;p6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X3D</a:t>
            </a:r>
            <a:endParaRPr dirty="0"/>
          </a:p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endParaRPr sz="2400" dirty="0"/>
          </a:p>
        </p:txBody>
      </p:sp>
      <p:sp>
        <p:nvSpPr>
          <p:cNvPr id="773" name="Google Shape;773;p6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40</a:t>
            </a:fld>
            <a:endParaRPr/>
          </a:p>
        </p:txBody>
      </p:sp>
      <p:pic>
        <p:nvPicPr>
          <p:cNvPr id="774" name="Google Shape;774;p69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3407750" y="1035375"/>
            <a:ext cx="4936922" cy="437535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792923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p7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0" name="Google Shape;780;p7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is the royalty-free open standard for publishing, viewing, printing and archiving interactive 3D models on the Web. [https://www.web3d.org/x3d/what-x3d]</a:t>
            </a: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endParaRPr/>
          </a:p>
          <a:p>
            <a:pPr marL="0" lvl="0" indent="0" algn="just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Extensible 3D (X3D) Graphics é um padrão aberto, livre de royalties para publicação, visualização, impressão e arquivamento de modelos 3D interativos na web.</a:t>
            </a:r>
            <a:endParaRPr/>
          </a:p>
        </p:txBody>
      </p:sp>
      <p:pic>
        <p:nvPicPr>
          <p:cNvPr id="781" name="Google Shape;781;p7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61846" y="3575255"/>
            <a:ext cx="4285635" cy="167244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76250373"/>
      </p:ext>
    </p:extLst>
  </p:cSld>
  <p:clrMapOvr>
    <a:masterClrMapping/>
  </p:clrMapOvr>
  <p:transition>
    <p:fade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p7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</a:t>
            </a:r>
            <a:endParaRPr/>
          </a:p>
        </p:txBody>
      </p:sp>
      <p:sp>
        <p:nvSpPr>
          <p:cNvPr id="787" name="Google Shape;787;p71"/>
          <p:cNvSpPr txBox="1">
            <a:spLocks noGrp="1"/>
          </p:cNvSpPr>
          <p:nvPr>
            <p:ph type="body" idx="1"/>
          </p:nvPr>
        </p:nvSpPr>
        <p:spPr>
          <a:xfrm>
            <a:off x="390550" y="838976"/>
            <a:ext cx="8428200" cy="18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pt-BR" sz="2400"/>
              <a:t>Formato Universal de Transferência de dados 3D</a:t>
            </a:r>
            <a:endParaRPr sz="2400"/>
          </a:p>
          <a:p>
            <a:pPr marL="457200" lvl="0" indent="-381000" algn="just" rtl="0">
              <a:lnSpc>
                <a:spcPct val="90000"/>
              </a:lnSpc>
              <a:spcBef>
                <a:spcPts val="48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Um padrão aberto</a:t>
            </a:r>
            <a:endParaRPr sz="2400"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entender e modelar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Portável entre plataformas</a:t>
            </a:r>
            <a:endParaRPr/>
          </a:p>
          <a:p>
            <a:pPr marL="457200" lvl="0" indent="-3810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Char char="●"/>
            </a:pPr>
            <a:r>
              <a:rPr lang="pt-BR" sz="2400"/>
              <a:t>Fácil de ensinar e programar</a:t>
            </a:r>
            <a:endParaRPr/>
          </a:p>
        </p:txBody>
      </p:sp>
      <p:sp>
        <p:nvSpPr>
          <p:cNvPr id="788" name="Google Shape;788;p71"/>
          <p:cNvSpPr/>
          <p:nvPr/>
        </p:nvSpPr>
        <p:spPr>
          <a:xfrm>
            <a:off x="422736" y="4954952"/>
            <a:ext cx="4539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X3D	ISO/IEC FDIS 19775:200x </a:t>
            </a:r>
            <a:endParaRPr/>
          </a:p>
        </p:txBody>
      </p:sp>
      <p:pic>
        <p:nvPicPr>
          <p:cNvPr id="789" name="Google Shape;789;p71"/>
          <p:cNvPicPr preferRelativeResize="0"/>
          <p:nvPr/>
        </p:nvPicPr>
        <p:blipFill rotWithShape="1">
          <a:blip r:embed="rId3">
            <a:alphaModFix/>
          </a:blip>
          <a:srcRect t="34136" r="38068"/>
          <a:stretch/>
        </p:blipFill>
        <p:spPr>
          <a:xfrm>
            <a:off x="5643299" y="2633325"/>
            <a:ext cx="2986725" cy="26469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968929"/>
      </p:ext>
    </p:extLst>
  </p:cSld>
  <p:clrMapOvr>
    <a:masterClrMapping/>
  </p:clrMapOvr>
  <p:transition>
    <p:fade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4" name="Google Shape;794;p7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Grafo de Cena (Scene Graph)</a:t>
            </a:r>
            <a:endParaRPr/>
          </a:p>
        </p:txBody>
      </p:sp>
      <p:sp>
        <p:nvSpPr>
          <p:cNvPr id="795" name="Google Shape;795;p72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1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Estrutura de dados hierárquica de objetos gráficos para uma determinada cena. Objetos são representados como nós de um grafo, para posterior renderização.</a:t>
            </a:r>
            <a:endParaRPr sz="2333"/>
          </a:p>
        </p:txBody>
      </p:sp>
      <p:grpSp>
        <p:nvGrpSpPr>
          <p:cNvPr id="796" name="Google Shape;796;p72"/>
          <p:cNvGrpSpPr/>
          <p:nvPr/>
        </p:nvGrpSpPr>
        <p:grpSpPr>
          <a:xfrm>
            <a:off x="866431" y="2714062"/>
            <a:ext cx="3984613" cy="2263240"/>
            <a:chOff x="2063" y="178030"/>
            <a:chExt cx="3984613" cy="2263240"/>
          </a:xfrm>
        </p:grpSpPr>
        <p:sp>
          <p:nvSpPr>
            <p:cNvPr id="797" name="Google Shape;797;p72"/>
            <p:cNvSpPr/>
            <p:nvPr/>
          </p:nvSpPr>
          <p:spPr>
            <a:xfrm>
              <a:off x="1994311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8" name="Google Shape;798;p72"/>
            <p:cNvSpPr/>
            <p:nvPr/>
          </p:nvSpPr>
          <p:spPr>
            <a:xfrm>
              <a:off x="2170730" y="1830348"/>
              <a:ext cx="129000" cy="3960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12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799" name="Google Shape;799;p72"/>
            <p:cNvSpPr/>
            <p:nvPr/>
          </p:nvSpPr>
          <p:spPr>
            <a:xfrm>
              <a:off x="1994311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0" name="Google Shape;800;p72"/>
            <p:cNvSpPr/>
            <p:nvPr/>
          </p:nvSpPr>
          <p:spPr>
            <a:xfrm>
              <a:off x="1473658" y="1219335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1" name="Google Shape;801;p72"/>
            <p:cNvSpPr/>
            <p:nvPr/>
          </p:nvSpPr>
          <p:spPr>
            <a:xfrm>
              <a:off x="432354" y="1219335"/>
              <a:ext cx="15621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4674AA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2" name="Google Shape;802;p72"/>
            <p:cNvSpPr/>
            <p:nvPr/>
          </p:nvSpPr>
          <p:spPr>
            <a:xfrm>
              <a:off x="1473658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0" y="0"/>
                  </a:moveTo>
                  <a:lnTo>
                    <a:pt x="0" y="60000"/>
                  </a:lnTo>
                  <a:lnTo>
                    <a:pt x="120000" y="60000"/>
                  </a:lnTo>
                  <a:lnTo>
                    <a:pt x="12000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3" name="Google Shape;803;p72"/>
            <p:cNvSpPr/>
            <p:nvPr/>
          </p:nvSpPr>
          <p:spPr>
            <a:xfrm>
              <a:off x="953006" y="608322"/>
              <a:ext cx="520800" cy="180600"/>
            </a:xfrm>
            <a:custGeom>
              <a:avLst/>
              <a:gdLst/>
              <a:ahLst/>
              <a:cxnLst/>
              <a:rect l="l" t="t" r="r" b="b"/>
              <a:pathLst>
                <a:path w="120000" h="120000" extrusionOk="0">
                  <a:moveTo>
                    <a:pt x="120000" y="0"/>
                  </a:moveTo>
                  <a:lnTo>
                    <a:pt x="120000" y="60000"/>
                  </a:lnTo>
                  <a:lnTo>
                    <a:pt x="0" y="60000"/>
                  </a:lnTo>
                  <a:lnTo>
                    <a:pt x="0" y="120000"/>
                  </a:lnTo>
                </a:path>
              </a:pathLst>
            </a:custGeom>
            <a:noFill/>
            <a:ln w="25400" cap="flat" cmpd="sng">
              <a:solidFill>
                <a:srgbClr val="3B649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804" name="Google Shape;804;p72"/>
            <p:cNvSpPr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72"/>
            <p:cNvSpPr txBox="1"/>
            <p:nvPr/>
          </p:nvSpPr>
          <p:spPr>
            <a:xfrm>
              <a:off x="1043367" y="17803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Via</a:t>
              </a:r>
              <a:b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</a:b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Lactea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6" name="Google Shape;806;p72"/>
            <p:cNvSpPr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72"/>
            <p:cNvSpPr txBox="1"/>
            <p:nvPr/>
          </p:nvSpPr>
          <p:spPr>
            <a:xfrm>
              <a:off x="522715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Sol</a:t>
              </a:r>
              <a:endParaRPr/>
            </a:p>
          </p:txBody>
        </p:sp>
        <p:sp>
          <p:nvSpPr>
            <p:cNvPr id="808" name="Google Shape;808;p72"/>
            <p:cNvSpPr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72"/>
            <p:cNvSpPr txBox="1"/>
            <p:nvPr/>
          </p:nvSpPr>
          <p:spPr>
            <a:xfrm>
              <a:off x="1564019" y="789044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Planetas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72"/>
            <p:cNvSpPr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72"/>
            <p:cNvSpPr txBox="1"/>
            <p:nvPr/>
          </p:nvSpPr>
          <p:spPr>
            <a:xfrm>
              <a:off x="2063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Mercúrio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2" name="Google Shape;812;p72"/>
            <p:cNvSpPr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72"/>
            <p:cNvSpPr txBox="1"/>
            <p:nvPr/>
          </p:nvSpPr>
          <p:spPr>
            <a:xfrm>
              <a:off x="1043367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Venus</a:t>
              </a:r>
              <a:endParaRPr/>
            </a:p>
          </p:txBody>
        </p:sp>
        <p:sp>
          <p:nvSpPr>
            <p:cNvPr id="814" name="Google Shape;814;p72"/>
            <p:cNvSpPr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72"/>
            <p:cNvSpPr txBox="1"/>
            <p:nvPr/>
          </p:nvSpPr>
          <p:spPr>
            <a:xfrm>
              <a:off x="2084672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Terra</a:t>
              </a:r>
              <a:endParaRPr/>
            </a:p>
          </p:txBody>
        </p:sp>
        <p:sp>
          <p:nvSpPr>
            <p:cNvPr id="816" name="Google Shape;816;p72"/>
            <p:cNvSpPr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72"/>
            <p:cNvSpPr txBox="1"/>
            <p:nvPr/>
          </p:nvSpPr>
          <p:spPr>
            <a:xfrm>
              <a:off x="2299817" y="2011070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Lua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8" name="Google Shape;818;p72"/>
            <p:cNvSpPr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>
              <a:outerShdw blurRad="40000" dist="20000" dir="5400000" rotWithShape="0">
                <a:srgbClr val="000000">
                  <a:alpha val="3765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72"/>
            <p:cNvSpPr txBox="1"/>
            <p:nvPr/>
          </p:nvSpPr>
          <p:spPr>
            <a:xfrm>
              <a:off x="3125976" y="1400057"/>
              <a:ext cx="8607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8875" tIns="8875" rIns="8875" bIns="8875" anchor="ctr" anchorCtr="0">
              <a:noAutofit/>
            </a:bodyPr>
            <a:lstStyle/>
            <a:p>
              <a:pPr marL="0" marR="0" lvl="0" indent="0" algn="ctr" rtl="0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Arial"/>
                <a:buNone/>
              </a:pPr>
              <a:r>
                <a:rPr lang="pt-BR" sz="1400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rPr>
                <a:t>Marte</a:t>
              </a:r>
              <a:endParaRPr sz="140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20" name="Google Shape;820;p72" descr="http://photojournal.jpl.nasa.gov/jpegMod/PIA06890_modest.jpg"/>
          <p:cNvPicPr preferRelativeResize="0"/>
          <p:nvPr/>
        </p:nvPicPr>
        <p:blipFill rotWithShape="1">
          <a:blip r:embed="rId3">
            <a:alphaModFix/>
          </a:blip>
          <a:srcRect l="2922" t="4187" b="5183"/>
          <a:stretch/>
        </p:blipFill>
        <p:spPr>
          <a:xfrm>
            <a:off x="5124453" y="2774159"/>
            <a:ext cx="3180283" cy="2236743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p72"/>
          <p:cNvSpPr txBox="1"/>
          <p:nvPr/>
        </p:nvSpPr>
        <p:spPr>
          <a:xfrm>
            <a:off x="2548375" y="5241075"/>
            <a:ext cx="43956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>
                <a:solidFill>
                  <a:schemeClr val="dk1"/>
                </a:solidFill>
              </a:rPr>
              <a:t>Veremos mais sobre Grafo de Cena nas próximas aulas.</a:t>
            </a:r>
            <a:endParaRPr sz="120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62499542"/>
      </p:ext>
    </p:extLst>
  </p:cSld>
  <p:clrMapOvr>
    <a:masterClrMapping/>
  </p:clrMapOvr>
  <p:transition>
    <p:fade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6" name="Google Shape;826;p7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Exemplos de Tipos de Nós</a:t>
            </a:r>
            <a:endParaRPr/>
          </a:p>
        </p:txBody>
      </p:sp>
      <p:sp>
        <p:nvSpPr>
          <p:cNvPr id="827" name="Google Shape;827;p7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Geometrias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retas, curvas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cubos, esferas, cones, cilindros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malhas de polígonos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Controle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Switch/Select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Group</a:t>
            </a:r>
            <a:endParaRPr/>
          </a:p>
          <a:p>
            <a:pPr marL="0" lvl="0" indent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333"/>
              <a:buNone/>
            </a:pPr>
            <a:r>
              <a:rPr lang="pt-BR" sz="2333"/>
              <a:t>Propriedades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Cores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Materiais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Luzes</a:t>
            </a:r>
            <a:endParaRPr/>
          </a:p>
          <a:p>
            <a:pPr marL="619099" lvl="1" indent="-238114" algn="l" rtl="0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</a:pPr>
            <a:r>
              <a:rPr lang="pt-BR"/>
              <a:t>Câmera</a:t>
            </a:r>
            <a:endParaRPr/>
          </a:p>
        </p:txBody>
      </p:sp>
      <p:grpSp>
        <p:nvGrpSpPr>
          <p:cNvPr id="828" name="Google Shape;828;p73"/>
          <p:cNvGrpSpPr/>
          <p:nvPr/>
        </p:nvGrpSpPr>
        <p:grpSpPr>
          <a:xfrm>
            <a:off x="4152142" y="2857519"/>
            <a:ext cx="3980505" cy="2469484"/>
            <a:chOff x="4071506" y="1989876"/>
            <a:chExt cx="4730249" cy="3265649"/>
          </a:xfrm>
        </p:grpSpPr>
        <p:pic>
          <p:nvPicPr>
            <p:cNvPr id="829" name="Google Shape;829;p73" descr="03_4-Switch_1Box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4071506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0" name="Google Shape;830;p73" descr="03_4-Switch_2Cone"/>
            <p:cNvPicPr preferRelativeResize="0"/>
            <p:nvPr/>
          </p:nvPicPr>
          <p:blipFill rotWithShape="1">
            <a:blip r:embed="rId4">
              <a:alphaModFix/>
            </a:blip>
            <a:srcRect/>
            <a:stretch/>
          </p:blipFill>
          <p:spPr>
            <a:xfrm>
              <a:off x="6482284" y="1989876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1" name="Google Shape;831;p73" descr="03_4-Switch_3Cylinder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071506" y="3668973"/>
              <a:ext cx="2319471" cy="158314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32" name="Google Shape;832;p73" descr="03_4-Switch_4Sphere"/>
            <p:cNvPicPr preferRelativeResize="0"/>
            <p:nvPr/>
          </p:nvPicPr>
          <p:blipFill rotWithShape="1">
            <a:blip r:embed="rId6">
              <a:alphaModFix/>
            </a:blip>
            <a:srcRect/>
            <a:stretch/>
          </p:blipFill>
          <p:spPr>
            <a:xfrm>
              <a:off x="6482284" y="3674091"/>
              <a:ext cx="2317804" cy="1581434"/>
            </a:xfrm>
            <a:prstGeom prst="rect">
              <a:avLst/>
            </a:prstGeom>
            <a:noFill/>
            <a:ln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303563624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74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X3D XML (exemplo)</a:t>
            </a:r>
            <a:endParaRPr/>
          </a:p>
        </p:txBody>
      </p:sp>
      <p:sp>
        <p:nvSpPr>
          <p:cNvPr id="838" name="Google Shape;838;p7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&lt;?xml version="1.0" encoding="UTF-8"?&gt;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&lt;!DOCTYPE X3D PUBLIC "http://www.web3d.org/specifications/x3d-3.0.dtd"&gt;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&lt;X3D profile="Immersive"&gt;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&lt;NavigationInfo type="ANY"/&gt;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    &lt;Material diffuseColor=”1 1 1”/&gt;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&lt;/Appearance&gt;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    &lt;Sphere/&gt;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    &lt;/Shape&gt;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    &lt;/Transform&gt;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&lt;/Scene&gt;</a:t>
            </a:r>
            <a:endParaRPr sz="1400" b="1" noProof="1">
              <a:latin typeface="Courier New" panose="02070309020205020404" pitchFamily="49" charset="0"/>
              <a:ea typeface="Arimo"/>
              <a:cs typeface="Courier New" panose="02070309020205020404" pitchFamily="49" charset="0"/>
              <a:sym typeface="Arimo"/>
            </a:endParaRPr>
          </a:p>
          <a:p>
            <a:pPr marL="0" lvl="0" indent="0" algn="l" rtl="0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ourier New"/>
              <a:buNone/>
            </a:pPr>
            <a:r>
              <a:rPr lang="pt-BR" sz="1400" b="1" noProof="1">
                <a:latin typeface="Courier New" panose="02070309020205020404" pitchFamily="49" charset="0"/>
                <a:ea typeface="Courier New"/>
                <a:cs typeface="Courier New" panose="02070309020205020404" pitchFamily="49" charset="0"/>
                <a:sym typeface="Courier New"/>
              </a:rPr>
              <a:t>&lt;/X3D&gt;</a:t>
            </a:r>
            <a:endParaRPr sz="1400" b="1" noProof="1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4410063"/>
      </p:ext>
    </p:extLst>
  </p:cSld>
  <p:clrMapOvr>
    <a:masterClrMapping/>
  </p:clrMapOvr>
  <p:transition>
    <p:fade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3" name="Google Shape;843;p7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Exemplo</a:t>
            </a:r>
            <a:endParaRPr/>
          </a:p>
        </p:txBody>
      </p:sp>
      <p:sp>
        <p:nvSpPr>
          <p:cNvPr id="844" name="Google Shape;844;p7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Esfera Branca</a:t>
            </a:r>
            <a:endParaRPr/>
          </a:p>
        </p:txBody>
      </p:sp>
      <p:sp>
        <p:nvSpPr>
          <p:cNvPr id="845" name="Google Shape;845;p75"/>
          <p:cNvSpPr/>
          <p:nvPr/>
        </p:nvSpPr>
        <p:spPr>
          <a:xfrm>
            <a:off x="3567907" y="2238376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46" name="Google Shape;846;p75"/>
          <p:cNvPicPr preferRelativeResize="0"/>
          <p:nvPr/>
        </p:nvPicPr>
        <p:blipFill rotWithShape="1">
          <a:blip r:embed="rId3">
            <a:alphaModFix/>
          </a:blip>
          <a:srcRect l="27583" t="30637" r="27868" b="25247"/>
          <a:stretch/>
        </p:blipFill>
        <p:spPr>
          <a:xfrm>
            <a:off x="1173699" y="1524523"/>
            <a:ext cx="6249149" cy="385267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49936444"/>
      </p:ext>
    </p:extLst>
  </p:cSld>
  <p:clrMapOvr>
    <a:masterClrMapping/>
  </p:clrMapOvr>
  <p:transition>
    <p:fade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7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ct val="100000"/>
              <a:buFont typeface="Verdana"/>
              <a:buNone/>
            </a:pPr>
            <a:r>
              <a:rPr lang="pt-BR" sz="3000"/>
              <a:t>Abordagem do X3D (exemplo)</a:t>
            </a:r>
            <a:endParaRPr sz="3000"/>
          </a:p>
        </p:txBody>
      </p:sp>
      <p:sp>
        <p:nvSpPr>
          <p:cNvPr id="852" name="Google Shape;852;p76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753400" cy="197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Sphere : X3DGeometryNode {   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SFNode	[in,out]	metadata 	NULL	[X3DMetadataObject]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SFFloat	[ ]       	radius   		1    		(0,∞)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>
                <a:latin typeface="Arimo"/>
                <a:ea typeface="Arimo"/>
                <a:cs typeface="Arimo"/>
                <a:sym typeface="Arimo"/>
              </a:rPr>
              <a:t>	SFBool 	[ ]       	solid    		TRUE</a:t>
            </a:r>
            <a:endParaRPr sz="1900">
              <a:latin typeface="Arimo"/>
              <a:ea typeface="Arimo"/>
              <a:cs typeface="Arimo"/>
              <a:sym typeface="Arimo"/>
            </a:endParaRPr>
          </a:p>
          <a:p>
            <a:pPr marL="0" lvl="0" indent="0" algn="l" rtl="0">
              <a:spcBef>
                <a:spcPts val="380"/>
              </a:spcBef>
              <a:spcAft>
                <a:spcPts val="0"/>
              </a:spcAft>
              <a:buClr>
                <a:schemeClr val="dk1"/>
              </a:buClr>
              <a:buSzPts val="1900"/>
              <a:buNone/>
            </a:pPr>
            <a:r>
              <a:rPr lang="pt-BR" sz="1900"/>
              <a:t>}</a:t>
            </a:r>
            <a:endParaRPr sz="1900"/>
          </a:p>
        </p:txBody>
      </p:sp>
      <p:sp>
        <p:nvSpPr>
          <p:cNvPr id="853" name="Google Shape;853;p76"/>
          <p:cNvSpPr/>
          <p:nvPr/>
        </p:nvSpPr>
        <p:spPr>
          <a:xfrm>
            <a:off x="3817938" y="2119313"/>
            <a:ext cx="7620000" cy="323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54" name="Google Shape;854;p76" descr="Sphere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02300" y="2671650"/>
            <a:ext cx="2735200" cy="26782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242122880"/>
      </p:ext>
    </p:extLst>
  </p:cSld>
  <p:clrMapOvr>
    <a:masterClrMapping/>
  </p:clrMapOvr>
  <p:transition>
    <p:fade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p7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Especificação X3D</a:t>
            </a:r>
            <a:endParaRPr/>
          </a:p>
        </p:txBody>
      </p:sp>
      <p:sp>
        <p:nvSpPr>
          <p:cNvPr id="860" name="Google Shape;860;p77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  <a:buSzPts val="1400"/>
            </a:pPr>
            <a:r>
              <a:rPr lang="en-US" sz="1400" dirty="0">
                <a:hlinkClick r:id="rId3"/>
              </a:rPr>
              <a:t>https://www.web3d.org/documents/specifications/19775-1/V4.0/index.html</a:t>
            </a:r>
            <a:r>
              <a:rPr lang="en-US" sz="1400" dirty="0"/>
              <a:t> </a:t>
            </a:r>
          </a:p>
        </p:txBody>
      </p:sp>
      <p:sp>
        <p:nvSpPr>
          <p:cNvPr id="861" name="Google Shape;861;p7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48</a:t>
            </a:fld>
            <a:endParaRPr/>
          </a:p>
        </p:txBody>
      </p:sp>
      <p:pic>
        <p:nvPicPr>
          <p:cNvPr id="862" name="Google Shape;862;p77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3825" y="1238703"/>
            <a:ext cx="7816349" cy="4050725"/>
          </a:xfrm>
          <a:prstGeom prst="rect">
            <a:avLst/>
          </a:prstGeom>
          <a:noFill/>
          <a:ln>
            <a:noFill/>
          </a:ln>
        </p:spPr>
      </p:pic>
      <p:sp>
        <p:nvSpPr>
          <p:cNvPr id="863" name="Google Shape;863;p77"/>
          <p:cNvSpPr txBox="1"/>
          <p:nvPr/>
        </p:nvSpPr>
        <p:spPr>
          <a:xfrm>
            <a:off x="788525" y="5326004"/>
            <a:ext cx="73770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/>
              <a:t>alternativamente: </a:t>
            </a:r>
            <a:r>
              <a:rPr lang="pt-BR" sz="1000" u="sng">
                <a:solidFill>
                  <a:schemeClr val="hlink"/>
                </a:solidFill>
                <a:latin typeface="Verdana"/>
                <a:ea typeface="Verdana"/>
                <a:cs typeface="Verdana"/>
                <a:sym typeface="Verdana"/>
                <a:hlinkClick r:id="rId5"/>
              </a:rPr>
              <a:t>https://www.web3d.org/documents/specifications/19775-1/V3.3/Part01/nodeIndex.html</a:t>
            </a:r>
            <a:endParaRPr sz="400"/>
          </a:p>
        </p:txBody>
      </p:sp>
    </p:spTree>
    <p:extLst>
      <p:ext uri="{BB962C8B-B14F-4D97-AF65-F5344CB8AC3E}">
        <p14:creationId xmlns:p14="http://schemas.microsoft.com/office/powerpoint/2010/main" val="13153037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7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Componentes de Geometria 2D</a:t>
            </a:r>
            <a:endParaRPr/>
          </a:p>
        </p:txBody>
      </p:sp>
      <p:sp>
        <p:nvSpPr>
          <p:cNvPr id="869" name="Google Shape;869;p78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Verdana"/>
              <a:buNone/>
            </a:pPr>
            <a:r>
              <a:rPr lang="pt-BR" sz="1200" u="sng" dirty="0">
                <a:solidFill>
                  <a:schemeClr val="hlink"/>
                </a:solidFill>
                <a:hlinkClick r:id="rId3"/>
              </a:rPr>
              <a:t>https://www.web3d.org/documents/specifications/19775-1/V3.3/Part01/components/geometry2D.html</a:t>
            </a:r>
            <a:endParaRPr sz="1200" dirty="0"/>
          </a:p>
        </p:txBody>
      </p:sp>
      <p:sp>
        <p:nvSpPr>
          <p:cNvPr id="870" name="Google Shape;870;p7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49</a:t>
            </a:fld>
            <a:endParaRPr/>
          </a:p>
        </p:txBody>
      </p:sp>
      <p:pic>
        <p:nvPicPr>
          <p:cNvPr id="871" name="Google Shape;871;p7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5220" y="1068756"/>
            <a:ext cx="8388486" cy="434197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1064344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59" name="Google Shape;59;p8"/>
          <p:cNvSpPr txBox="1">
            <a:spLocks noGrp="1"/>
          </p:cNvSpPr>
          <p:nvPr>
            <p:ph type="body" idx="1"/>
          </p:nvPr>
        </p:nvSpPr>
        <p:spPr>
          <a:xfrm>
            <a:off x="294050" y="838975"/>
            <a:ext cx="8557500" cy="44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Essa primeira parte da disciplina é baseada no curso de Berkeley CS184 e Stanford CS248. Qualquer semelhança não é mera coincidência.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Assim, já agradeço a todos pelos materiais encontrados na internet: Pat Hanrahan, Ren Ng, Kayvon Fatahalian, Keenan Crane, Mark Pauly, Steve Marschner, Kayvon Fatahalian, dentre outros.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60" name="Google Shape;60;p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5</a:t>
            </a:fld>
            <a:endParaRPr/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04661" y="3636640"/>
            <a:ext cx="3289300" cy="787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572000" y="3570651"/>
            <a:ext cx="3727031" cy="7874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7" name="Google Shape;877;p7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Polypoint2D</a:t>
            </a:r>
            <a:endParaRPr/>
          </a:p>
        </p:txBody>
      </p:sp>
      <p:sp>
        <p:nvSpPr>
          <p:cNvPr id="878" name="Google Shape;878;p79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Polypoint2D</a:t>
            </a:r>
            <a:r>
              <a:rPr lang="pt-BR"/>
              <a:t> especifica uma série de vértices no sistema de coordenadas 2D local em cada um dos quais é exibido um ponto. O campo </a:t>
            </a:r>
            <a:r>
              <a:rPr lang="pt-BR" b="1"/>
              <a:t>points</a:t>
            </a:r>
            <a:r>
              <a:rPr lang="pt-BR"/>
              <a:t> especifica os vértices a serem exibidos.</a:t>
            </a:r>
            <a:endParaRPr/>
          </a:p>
        </p:txBody>
      </p:sp>
      <p:sp>
        <p:nvSpPr>
          <p:cNvPr id="879" name="Google Shape;879;p7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50</a:t>
            </a:fld>
            <a:endParaRPr/>
          </a:p>
        </p:txBody>
      </p:sp>
      <p:sp>
        <p:nvSpPr>
          <p:cNvPr id="880" name="Google Shape;880;p79"/>
          <p:cNvSpPr/>
          <p:nvPr/>
        </p:nvSpPr>
        <p:spPr>
          <a:xfrm>
            <a:off x="475012" y="2357048"/>
            <a:ext cx="8343735" cy="101448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Polypoint2D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 	[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point 		[] 	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1" name="Google Shape;881;p79" descr="Polypoin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6830" y="3812483"/>
            <a:ext cx="3234249" cy="1427731"/>
          </a:xfrm>
          <a:prstGeom prst="rect">
            <a:avLst/>
          </a:prstGeom>
          <a:noFill/>
          <a:ln>
            <a:noFill/>
          </a:ln>
        </p:spPr>
      </p:pic>
      <p:sp>
        <p:nvSpPr>
          <p:cNvPr id="882" name="Google Shape;882;p79"/>
          <p:cNvSpPr/>
          <p:nvPr/>
        </p:nvSpPr>
        <p:spPr>
          <a:xfrm>
            <a:off x="3409533" y="5065563"/>
            <a:ext cx="2475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Polypoint2D</a:t>
            </a:r>
            <a:endParaRPr sz="1200"/>
          </a:p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(com vértices ampliados)</a:t>
            </a:r>
            <a:endParaRPr sz="1200"/>
          </a:p>
        </p:txBody>
      </p:sp>
    </p:spTree>
    <p:extLst>
      <p:ext uri="{BB962C8B-B14F-4D97-AF65-F5344CB8AC3E}">
        <p14:creationId xmlns:p14="http://schemas.microsoft.com/office/powerpoint/2010/main" val="3863399229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773F9-6BAB-4CB8-86A3-33CA9E399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Exemplo</a:t>
            </a:r>
            <a:r>
              <a:rPr lang="en-US" dirty="0"/>
              <a:t> </a:t>
            </a:r>
            <a:r>
              <a:rPr lang="pt-BR" dirty="0"/>
              <a:t>Polypoint2D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E68B8CB-F7DC-E8D0-AFF6-0C41123BD48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51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7454589-5C41-4A7F-21C4-63139D038E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81350" y="3811626"/>
            <a:ext cx="2781300" cy="178951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39D1A74-E6AE-8A7E-843C-568AE1B6016C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Polypoint2D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point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1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580365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Polyline2D</a:t>
            </a:r>
            <a:endParaRPr/>
          </a:p>
        </p:txBody>
      </p:sp>
      <p:sp>
        <p:nvSpPr>
          <p:cNvPr id="889" name="Google Shape;889;p80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00" cy="141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Polyline2D</a:t>
            </a:r>
            <a:r>
              <a:rPr lang="pt-BR"/>
              <a:t> especifica uma série de segmentos de linha contiguos no sistema de coordenadas 2D local conectando os vértices especificados. O campo </a:t>
            </a:r>
            <a:r>
              <a:rPr lang="pt-BR" b="1"/>
              <a:t>lineSegments</a:t>
            </a:r>
            <a:r>
              <a:rPr lang="pt-BR"/>
              <a:t> especifica os vértices a serem conectados.</a:t>
            </a:r>
            <a:endParaRPr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52</a:t>
            </a:fld>
            <a:endParaRPr/>
          </a:p>
        </p:txBody>
      </p:sp>
      <p:sp>
        <p:nvSpPr>
          <p:cNvPr id="891" name="Google Shape;891;p80"/>
          <p:cNvSpPr/>
          <p:nvPr/>
        </p:nvSpPr>
        <p:spPr>
          <a:xfrm>
            <a:off x="475012" y="2357048"/>
            <a:ext cx="8343735" cy="9896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Polyline2D : X3DGeometryNode {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NULL	[X3DMetadataObject]</a:t>
            </a:r>
            <a:endParaRPr sz="105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MFVec2f 	[] 		</a:t>
            </a:r>
            <a:r>
              <a:rPr lang="pt-BR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lineSegments</a:t>
            </a:r>
            <a:r>
              <a:rPr lang="pt-BR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[] 	(-∞,∞)</a:t>
            </a:r>
            <a:endParaRPr sz="105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92" name="Google Shape;892;p80" descr="Polyline2D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080939" y="3869967"/>
            <a:ext cx="2982121" cy="1283444"/>
          </a:xfrm>
          <a:prstGeom prst="rect">
            <a:avLst/>
          </a:prstGeom>
          <a:noFill/>
          <a:ln>
            <a:noFill/>
          </a:ln>
        </p:spPr>
      </p:pic>
      <p:sp>
        <p:nvSpPr>
          <p:cNvPr id="893" name="Google Shape;893;p80"/>
          <p:cNvSpPr/>
          <p:nvPr/>
        </p:nvSpPr>
        <p:spPr>
          <a:xfrm>
            <a:off x="3409532" y="5065563"/>
            <a:ext cx="4198275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Polyline2D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050051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8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Exemplo Polyline2D</a:t>
            </a:r>
            <a:endParaRPr dirty="0"/>
          </a:p>
        </p:txBody>
      </p:sp>
      <p:sp>
        <p:nvSpPr>
          <p:cNvPr id="890" name="Google Shape;890;p8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53</a:t>
            </a:fld>
            <a:endParaRPr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1A724E1-9628-CC0A-E6D7-9E1CE36317E1}"/>
              </a:ext>
            </a:extLst>
          </p:cNvPr>
          <p:cNvSpPr txBox="1"/>
          <p:nvPr/>
        </p:nvSpPr>
        <p:spPr>
          <a:xfrm>
            <a:off x="381494" y="1008614"/>
            <a:ext cx="8058418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translation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'0 -0.15 0.2’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Polyline2D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lineSegments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'-1 0 -0.5 1 0 0 0.5 1 1 0’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  &lt;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Material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diffuseColor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'0 0 0'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b="1" noProof="1">
                <a:solidFill>
                  <a:srgbClr val="9CDCFE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emissiveColor</a:t>
            </a:r>
            <a:r>
              <a:rPr lang="en-US" b="1" noProof="1">
                <a:solidFill>
                  <a:srgbClr val="D4D4D4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b="1" noProof="1">
                <a:solidFill>
                  <a:srgbClr val="CE9178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'1 0.5 1’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Appearance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Shape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Transform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Scene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&lt;/</a:t>
            </a:r>
            <a:r>
              <a:rPr lang="en-US" b="1" noProof="1">
                <a:solidFill>
                  <a:srgbClr val="569CD6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X3D</a:t>
            </a:r>
            <a:r>
              <a:rPr lang="en-US" b="1" noProof="1">
                <a:solidFill>
                  <a:srgbClr val="808080"/>
                </a:solidFill>
                <a:effectLst/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b="1" noProof="1">
              <a:solidFill>
                <a:srgbClr val="D4D4D4"/>
              </a:solidFill>
              <a:effectLst/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8C4A65A-65E9-ED75-7A43-5365B04801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6882" y="3815116"/>
            <a:ext cx="2650236" cy="1786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715735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TriangleSet2D</a:t>
            </a:r>
            <a:endParaRPr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O nó </a:t>
            </a:r>
            <a:r>
              <a:rPr lang="pt-BR" b="1"/>
              <a:t>TriangleSet2D</a:t>
            </a:r>
            <a:r>
              <a:rPr lang="pt-BR"/>
              <a:t> especifica um conjunto de triângulos no sistema de coordenadas 2D local. O campo </a:t>
            </a:r>
            <a:r>
              <a:rPr lang="pt-BR" b="1"/>
              <a:t>vertices</a:t>
            </a:r>
            <a:r>
              <a:rPr lang="pt-BR"/>
              <a:t> especifica os triângulos a serem exibidos. O número de vértices fornecidos deve ser igualmente divisível por três. O excesso de vértices deve ser ignorado.</a:t>
            </a:r>
            <a:endParaRPr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54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12" y="2357048"/>
            <a:ext cx="8230075" cy="1353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TriangleSet2D : X3DGeometryNode {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SFNode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metadata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NULL	[X3DMetadataObject]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MFVec2f		[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in,out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] 	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vertices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		[] 		(-∞,∞)</a:t>
            </a:r>
            <a:endParaRPr sz="1100" b="1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SFBool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[]	</a:t>
            </a:r>
            <a:r>
              <a:rPr lang="pt-BR" sz="1600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solid</a:t>
            </a: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		FALSE</a:t>
            </a:r>
            <a:endParaRPr sz="1100"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3" name="Google Shape;903;p81"/>
          <p:cNvSpPr/>
          <p:nvPr/>
        </p:nvSpPr>
        <p:spPr>
          <a:xfrm>
            <a:off x="3258692" y="5181706"/>
            <a:ext cx="358102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 de TriangleSet2D</a:t>
            </a:r>
            <a:endParaRPr dirty="0"/>
          </a:p>
        </p:txBody>
      </p:sp>
      <p:pic>
        <p:nvPicPr>
          <p:cNvPr id="904" name="Google Shape;904;p81" descr="TriangleSet2D nod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 rot="-5400000">
            <a:off x="3920798" y="3884475"/>
            <a:ext cx="1145821" cy="1585686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8378506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buSzPts val="2600"/>
            </a:pPr>
            <a:r>
              <a:rPr lang="en-US"/>
              <a:t>Appearance</a:t>
            </a:r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O nó </a:t>
            </a:r>
            <a:r>
              <a:rPr lang="pt-BR" b="1" dirty="0"/>
              <a:t>Appearance</a:t>
            </a:r>
            <a:r>
              <a:rPr lang="pt-BR" dirty="0"/>
              <a:t> especifica as propriedades visuais da geometria. O campo material, se especificado, deve conter um nó Material.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55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Appearance : X3DAppearanceNode {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fillProperties	NULL 	[FillProperties]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lineProperties 	NULL 	[LineProperties]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b="1" noProof="1"/>
              <a:t>	SFNode	[in,out]	material 	NULL 	[X3DMaterialNode]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MFNode	[in,out]	shaders 	[] 	[X3DShaderNode]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 	NULL 	[X3DTextureNode]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	SFNode	[in,out]	textureTransform 	NULL 	[X3DTextureTransformNode]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14463" algn="l"/>
                <a:tab pos="2303463" algn="l"/>
                <a:tab pos="4127500" algn="l"/>
                <a:tab pos="4843463" algn="l"/>
              </a:tabLst>
            </a:pPr>
            <a:r>
              <a:rPr lang="en-US" sz="1800" noProof="1"/>
              <a:t>}</a:t>
            </a:r>
            <a:endParaRPr lang="en-US" sz="1800" noProof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51562510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9" name="Google Shape;899;p8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Material</a:t>
            </a:r>
            <a:endParaRPr dirty="0"/>
          </a:p>
        </p:txBody>
      </p:sp>
      <p:sp>
        <p:nvSpPr>
          <p:cNvPr id="900" name="Google Shape;900;p81"/>
          <p:cNvSpPr txBox="1">
            <a:spLocks noGrp="1"/>
          </p:cNvSpPr>
          <p:nvPr>
            <p:ph type="body" idx="1"/>
          </p:nvPr>
        </p:nvSpPr>
        <p:spPr>
          <a:xfrm>
            <a:off x="390550" y="698299"/>
            <a:ext cx="8428200" cy="10087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O nó </a:t>
            </a:r>
            <a:r>
              <a:rPr lang="pt-BR" b="1" dirty="0"/>
              <a:t>Material</a:t>
            </a:r>
            <a:r>
              <a:rPr lang="pt-BR" dirty="0"/>
              <a:t> especifica propriedades de material de superfície para nós de geometria associados e é usado pelas equações de iluminação X3D durante a renderização.</a:t>
            </a:r>
            <a:endParaRPr dirty="0"/>
          </a:p>
        </p:txBody>
      </p:sp>
      <p:sp>
        <p:nvSpPr>
          <p:cNvPr id="901" name="Google Shape;901;p8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56</a:t>
            </a:fld>
            <a:endParaRPr/>
          </a:p>
        </p:txBody>
      </p:sp>
      <p:sp>
        <p:nvSpPr>
          <p:cNvPr id="902" name="Google Shape;902;p81"/>
          <p:cNvSpPr/>
          <p:nvPr/>
        </p:nvSpPr>
        <p:spPr>
          <a:xfrm>
            <a:off x="475072" y="1804574"/>
            <a:ext cx="8037300" cy="2528856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Material : X3DMaterialNode {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ambientIntensity</a:t>
            </a:r>
            <a:r>
              <a:rPr lang="en-US" sz="1800" dirty="0"/>
              <a:t>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diffuseColor</a:t>
            </a:r>
            <a:r>
              <a:rPr lang="en-US" sz="1800" dirty="0"/>
              <a:t> 	0.8 0.8 0.8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b="1" dirty="0"/>
              <a:t>	</a:t>
            </a:r>
            <a:r>
              <a:rPr lang="en-US" sz="1800" b="1" dirty="0" err="1"/>
              <a:t>SFColor</a:t>
            </a:r>
            <a:r>
              <a:rPr lang="en-US" sz="1800" b="1" dirty="0"/>
              <a:t>	[</a:t>
            </a:r>
            <a:r>
              <a:rPr lang="en-US" sz="1800" b="1" dirty="0" err="1"/>
              <a:t>in,out</a:t>
            </a:r>
            <a:r>
              <a:rPr lang="en-US" sz="1800" b="1" dirty="0"/>
              <a:t>]	</a:t>
            </a:r>
            <a:r>
              <a:rPr lang="en-US" sz="1800" b="1" dirty="0" err="1"/>
              <a:t>emissiveColor</a:t>
            </a:r>
            <a:r>
              <a:rPr lang="en-US" sz="1800" b="1" dirty="0"/>
              <a:t> 	0 0 0 	[0,1]</a:t>
            </a:r>
            <a:r>
              <a:rPr lang="en-US" sz="1800" dirty="0"/>
              <a:t>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SFNode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metadata 	NULL 	[X3DMetadataObject]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shininess 	0.2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SFColor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</a:t>
            </a:r>
            <a:r>
              <a:rPr lang="en-US" sz="1800" dirty="0" err="1"/>
              <a:t>specularColor</a:t>
            </a:r>
            <a:r>
              <a:rPr lang="en-US" sz="1800" dirty="0"/>
              <a:t> 	0 0 0 	[0,1] 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	</a:t>
            </a:r>
            <a:r>
              <a:rPr lang="en-US" sz="1800" dirty="0" err="1"/>
              <a:t>SFFloat</a:t>
            </a:r>
            <a:r>
              <a:rPr lang="en-US" sz="1800" dirty="0"/>
              <a:t>	[</a:t>
            </a:r>
            <a:r>
              <a:rPr lang="en-US" sz="1800" dirty="0" err="1"/>
              <a:t>in,out</a:t>
            </a:r>
            <a:r>
              <a:rPr lang="en-US" sz="1800" dirty="0"/>
              <a:t>]	transparency 	0 	[0,1]</a:t>
            </a:r>
          </a:p>
          <a:p>
            <a:pPr marR="0" lvl="0" algn="l" rtl="0">
              <a:spcBef>
                <a:spcPts val="0"/>
              </a:spcBef>
              <a:spcAft>
                <a:spcPts val="0"/>
              </a:spcAft>
              <a:buNone/>
              <a:tabLst>
                <a:tab pos="398463" algn="l"/>
                <a:tab pos="1460500" algn="l"/>
                <a:tab pos="2393950" algn="l"/>
                <a:tab pos="4217988" algn="l"/>
                <a:tab pos="5461000" algn="l"/>
              </a:tabLst>
            </a:pPr>
            <a:r>
              <a:rPr lang="en-US" sz="1800" dirty="0"/>
              <a:t>}</a:t>
            </a:r>
            <a:endParaRPr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935774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8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Outros </a:t>
            </a:r>
            <a:r>
              <a:rPr lang="pt-BR"/>
              <a:t>Exemplos</a:t>
            </a:r>
            <a:endParaRPr/>
          </a:p>
        </p:txBody>
      </p:sp>
      <p:sp>
        <p:nvSpPr>
          <p:cNvPr id="910" name="Google Shape;910;p8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57</a:t>
            </a:fld>
            <a:endParaRPr/>
          </a:p>
        </p:txBody>
      </p:sp>
      <p:sp>
        <p:nvSpPr>
          <p:cNvPr id="911" name="Google Shape;911;p82"/>
          <p:cNvSpPr/>
          <p:nvPr/>
        </p:nvSpPr>
        <p:spPr>
          <a:xfrm>
            <a:off x="357875" y="4953499"/>
            <a:ext cx="8428200" cy="64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Exemplo:</a:t>
            </a:r>
            <a:endParaRPr sz="130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https://x3dgraphics.com/examples/X3dForWebAuthors/Chapter10Geometry2D/Polyline2DIndex.html</a:t>
            </a:r>
            <a:endParaRPr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7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12" name="Google Shape;912;p8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60350" y="704850"/>
            <a:ext cx="8623300" cy="4305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04755680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/>
              <a:t>Visualizando X3D online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824408"/>
          </a:xfrm>
        </p:spPr>
        <p:txBody>
          <a:bodyPr/>
          <a:lstStyle/>
          <a:p>
            <a:pPr marL="223838" indent="-215900"/>
            <a:r>
              <a:rPr lang="pt-BR" dirty="0"/>
              <a:t>Uma forma é criar um HTML é chamar os scripts em Javascript para rodar seu X3D diretamente.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58</a:t>
            </a:fld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8C19D1-77EC-D72C-339F-9172423BB577}"/>
              </a:ext>
            </a:extLst>
          </p:cNvPr>
          <p:cNvSpPr txBox="1"/>
          <p:nvPr/>
        </p:nvSpPr>
        <p:spPr>
          <a:xfrm>
            <a:off x="527901" y="1738978"/>
            <a:ext cx="8225551" cy="1569660"/>
          </a:xfrm>
          <a:prstGeom prst="rect">
            <a:avLst/>
          </a:prstGeom>
          <a:noFill/>
          <a:ln>
            <a:solidFill>
              <a:schemeClr val="tx1"/>
            </a:solidFill>
            <a:prstDash val="dash"/>
          </a:ln>
        </p:spPr>
        <p:txBody>
          <a:bodyPr wrap="square">
            <a:spAutoFit/>
          </a:bodyPr>
          <a:lstStyle/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&lt;script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https://create3000.github.io/code/x_ite/latest/x_ite.min.js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&gt;&lt;/script&gt;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&lt;/head&gt;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  &lt;x3d-canvas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200" b="0" noProof="1">
                <a:solidFill>
                  <a:srgbClr val="FF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1200" b="0" noProof="1">
                <a:solidFill>
                  <a:srgbClr val="0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=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0000F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triang3d.x3d</a:t>
            </a:r>
            <a:r>
              <a:rPr lang="en-US" sz="1200" b="0" noProof="1">
                <a:solidFill>
                  <a:srgbClr val="E21F1F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&gt;&lt;/x3d-canvas&gt;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 &lt;/body&gt;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en-US" sz="1200" b="0" noProof="1">
                <a:solidFill>
                  <a:srgbClr val="800000"/>
                </a:solidFill>
                <a:effectLst/>
                <a:highlight>
                  <a:srgbClr val="FFFFFF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  <a:endParaRPr lang="en-US" sz="1200" b="0" noProof="1">
              <a:solidFill>
                <a:srgbClr val="000000"/>
              </a:solidFill>
              <a:effectLst/>
              <a:highlight>
                <a:srgbClr val="FFFFFF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A9BB209B-BEDB-4EE9-6597-83E6F2C89635}"/>
              </a:ext>
            </a:extLst>
          </p:cNvPr>
          <p:cNvSpPr txBox="1">
            <a:spLocks/>
          </p:cNvSpPr>
          <p:nvPr/>
        </p:nvSpPr>
        <p:spPr>
          <a:xfrm>
            <a:off x="390548" y="3563818"/>
            <a:ext cx="8428232" cy="15696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223838" indent="-215900"/>
            <a:r>
              <a:rPr lang="pt-BR" dirty="0"/>
              <a:t>Outra forma é abrindo o arquivo X3D em alguma plataforma web que suporte o formato. Por exemplo:</a:t>
            </a:r>
          </a:p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1142861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6B690-843D-DD5D-9EE7-8C40E5DB4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72" y="189302"/>
            <a:ext cx="8428232" cy="515938"/>
          </a:xfrm>
        </p:spPr>
        <p:txBody>
          <a:bodyPr/>
          <a:lstStyle/>
          <a:p>
            <a:r>
              <a:rPr lang="pt-BR" dirty="0"/>
              <a:t>X_ITE X3D Browser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FA807C-55C0-27CA-C709-409F2171D8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914571"/>
            <a:ext cx="8428232" cy="584291"/>
          </a:xfrm>
        </p:spPr>
        <p:txBody>
          <a:bodyPr/>
          <a:lstStyle/>
          <a:p>
            <a:pPr marL="223838" indent="-215900"/>
            <a:r>
              <a:rPr lang="pt-BR" dirty="0">
                <a:hlinkClick r:id="rId2"/>
              </a:rPr>
              <a:t>https://create3000.github.io/x_ite/playground/</a:t>
            </a:r>
            <a:r>
              <a:rPr lang="pt-BR" dirty="0"/>
              <a:t> 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E38054-101D-4E0D-AF0E-096B9CED81EA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59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5B9391-6ACD-444E-2F24-21A9997B5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471" y="1541839"/>
            <a:ext cx="6931058" cy="3868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398828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Vai ter matemática nesse curso ?</a:t>
            </a:r>
            <a:endParaRPr/>
          </a:p>
        </p:txBody>
      </p:sp>
      <p:sp>
        <p:nvSpPr>
          <p:cNvPr id="76" name="Google Shape;76;p10"/>
          <p:cNvSpPr txBox="1">
            <a:spLocks noGrp="1"/>
          </p:cNvSpPr>
          <p:nvPr>
            <p:ph type="body" idx="1"/>
          </p:nvPr>
        </p:nvSpPr>
        <p:spPr>
          <a:xfrm>
            <a:off x="390550" y="838981"/>
            <a:ext cx="8428200" cy="163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Sim. Neste curso iremos bem a fundo no funcionamento dos algoritmos que geram os gráficos, e vocês verão na prática como o conhecimento matemático é importante.</a:t>
            </a:r>
            <a:endParaRPr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</a:t>
            </a:fld>
            <a:endParaRPr/>
          </a:p>
        </p:txBody>
      </p:sp>
      <p:grpSp>
        <p:nvGrpSpPr>
          <p:cNvPr id="78" name="Google Shape;78;p10"/>
          <p:cNvGrpSpPr/>
          <p:nvPr/>
        </p:nvGrpSpPr>
        <p:grpSpPr>
          <a:xfrm>
            <a:off x="390633" y="2684170"/>
            <a:ext cx="8428029" cy="2412571"/>
            <a:chOff x="238150" y="2619250"/>
            <a:chExt cx="8767324" cy="2635825"/>
          </a:xfrm>
        </p:grpSpPr>
        <p:pic>
          <p:nvPicPr>
            <p:cNvPr id="79" name="Google Shape;79;p10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4277281" y="2619250"/>
              <a:ext cx="4728193" cy="26358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" name="Google Shape;80;p10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38150" y="2619253"/>
              <a:ext cx="3928860" cy="263582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" name="TextBox 2">
            <a:extLst>
              <a:ext uri="{FF2B5EF4-FFF2-40B4-BE49-F238E27FC236}">
                <a16:creationId xmlns:a16="http://schemas.microsoft.com/office/drawing/2014/main" id="{36BC3360-6ABD-C29B-6A0B-4B4E3DA38368}"/>
              </a:ext>
            </a:extLst>
          </p:cNvPr>
          <p:cNvSpPr txBox="1"/>
          <p:nvPr/>
        </p:nvSpPr>
        <p:spPr>
          <a:xfrm>
            <a:off x="4816602" y="5088241"/>
            <a:ext cx="4002060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800" dirty="0"/>
              <a:t>Avengers: Age of Ultron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FBFD6-B70B-CA7A-EC91-8207689288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– Crie um Boneco Palito em X3D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AB2B-4198-3705-4311-3EC4C8CC32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Desenhe um boneco palito em X3D. Use os recursos que achar mais conveniente para desenhar seu boneco.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9B31B2-882F-8C64-7570-94C60E2042C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60</a:t>
            </a:fld>
            <a:endParaRPr lang="pt-BR"/>
          </a:p>
        </p:txBody>
      </p:sp>
      <p:pic>
        <p:nvPicPr>
          <p:cNvPr id="2052" name="Picture 4" descr="undefined">
            <a:extLst>
              <a:ext uri="{FF2B5EF4-FFF2-40B4-BE49-F238E27FC236}">
                <a16:creationId xmlns:a16="http://schemas.microsoft.com/office/drawing/2014/main" id="{788395CE-E5C3-369A-F78D-DB7BFC0BC6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3057" y="1819372"/>
            <a:ext cx="2397886" cy="3386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450172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 descr="The Best 27-Inch Monitors For 2023 Reviews By Wirecutter, 42% OFF">
            <a:extLst>
              <a:ext uri="{FF2B5EF4-FFF2-40B4-BE49-F238E27FC236}">
                <a16:creationId xmlns:a16="http://schemas.microsoft.com/office/drawing/2014/main" id="{111092A0-F624-F51D-39B4-522799B6FF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500" y="699516"/>
            <a:ext cx="7237476" cy="4824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39FC1862-11D7-9CC4-BF7D-7F2F7373BABA}"/>
              </a:ext>
            </a:extLst>
          </p:cNvPr>
          <p:cNvSpPr/>
          <p:nvPr/>
        </p:nvSpPr>
        <p:spPr>
          <a:xfrm>
            <a:off x="1517904" y="1060704"/>
            <a:ext cx="5330952" cy="298094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4" name="Google Shape;424;p4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Como se desenham linhas no computador?</a:t>
            </a:r>
            <a:endParaRPr dirty="0"/>
          </a:p>
        </p:txBody>
      </p:sp>
      <p:sp>
        <p:nvSpPr>
          <p:cNvPr id="425" name="Google Shape;425;p4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61</a:t>
            </a:fld>
            <a:endParaRPr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D381E390-9A8A-3123-7F37-67EBBB876077}"/>
              </a:ext>
            </a:extLst>
          </p:cNvPr>
          <p:cNvGrpSpPr/>
          <p:nvPr/>
        </p:nvGrpSpPr>
        <p:grpSpPr>
          <a:xfrm>
            <a:off x="1517904" y="1060704"/>
            <a:ext cx="5330952" cy="2980944"/>
            <a:chOff x="1517904" y="1060704"/>
            <a:chExt cx="5330952" cy="2980944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EF50F5CC-0C84-38F3-B40B-F2834743F653}"/>
                </a:ext>
              </a:extLst>
            </p:cNvPr>
            <p:cNvSpPr/>
            <p:nvPr/>
          </p:nvSpPr>
          <p:spPr>
            <a:xfrm>
              <a:off x="1517904" y="1060704"/>
              <a:ext cx="5330952" cy="298094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7995573D-99DF-75AA-43DB-B28916797CEE}"/>
                </a:ext>
              </a:extLst>
            </p:cNvPr>
            <p:cNvGrpSpPr/>
            <p:nvPr/>
          </p:nvGrpSpPr>
          <p:grpSpPr>
            <a:xfrm>
              <a:off x="2447823" y="1170432"/>
              <a:ext cx="3620023" cy="2796829"/>
              <a:chOff x="1197424" y="624464"/>
              <a:chExt cx="6201728" cy="4791456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2858B0DA-7CB8-FF9E-F679-92468B558F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197424" y="624464"/>
                <a:ext cx="6201728" cy="4791456"/>
              </a:xfrm>
              <a:prstGeom prst="rect">
                <a:avLst/>
              </a:prstGeom>
            </p:spPr>
          </p:pic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1BD85210-19E6-E812-A63A-34BAB6D8FBE3}"/>
                  </a:ext>
                </a:extLst>
              </p:cNvPr>
              <p:cNvSpPr/>
              <p:nvPr/>
            </p:nvSpPr>
            <p:spPr>
              <a:xfrm>
                <a:off x="1197424" y="4480559"/>
                <a:ext cx="1436048" cy="9301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apresentadas</a:t>
            </a:r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body" idx="1"/>
          </p:nvPr>
        </p:nvSpPr>
        <p:spPr>
          <a:xfrm>
            <a:off x="357884" y="5152760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</a:pPr>
            <a:r>
              <a:rPr lang="pt-BR"/>
              <a:t>Impressão colorida : CMYK com meio-tom(half-tone)</a:t>
            </a:r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62</a:t>
            </a:fld>
            <a:endParaRPr/>
          </a:p>
        </p:txBody>
      </p:sp>
      <p:pic>
        <p:nvPicPr>
          <p:cNvPr id="48" name="Google Shape;48;p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55775" y="798277"/>
            <a:ext cx="7832440" cy="4185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47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35" name="Google Shape;435;p47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63</a:t>
            </a:fld>
            <a:endParaRPr/>
          </a:p>
        </p:txBody>
      </p:sp>
      <p:pic>
        <p:nvPicPr>
          <p:cNvPr id="436" name="Google Shape;436;p47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77612" y="802251"/>
            <a:ext cx="7188775" cy="41104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37" name="Google Shape;437;p47"/>
          <p:cNvGrpSpPr/>
          <p:nvPr/>
        </p:nvGrpSpPr>
        <p:grpSpPr>
          <a:xfrm>
            <a:off x="3949838" y="4498325"/>
            <a:ext cx="1337888" cy="987225"/>
            <a:chOff x="3949838" y="4498325"/>
            <a:chExt cx="1337888" cy="987225"/>
          </a:xfrm>
        </p:grpSpPr>
        <p:sp>
          <p:nvSpPr>
            <p:cNvPr id="438" name="Google Shape;438;p47"/>
            <p:cNvSpPr/>
            <p:nvPr/>
          </p:nvSpPr>
          <p:spPr>
            <a:xfrm>
              <a:off x="5157525" y="4498325"/>
              <a:ext cx="130200" cy="139500"/>
            </a:xfrm>
            <a:prstGeom prst="rect">
              <a:avLst/>
            </a:prstGeom>
            <a:noFill/>
            <a:ln w="28575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9" name="Google Shape;439;p47"/>
            <p:cNvSpPr txBox="1"/>
            <p:nvPr/>
          </p:nvSpPr>
          <p:spPr>
            <a:xfrm>
              <a:off x="3949838" y="5085350"/>
              <a:ext cx="696900" cy="4002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chemeClr val="dk1"/>
                  </a:solidFill>
                </a:rPr>
                <a:t>pixel</a:t>
              </a:r>
              <a:endParaRPr sz="1600"/>
            </a:p>
          </p:txBody>
        </p:sp>
        <p:cxnSp>
          <p:nvCxnSpPr>
            <p:cNvPr id="440" name="Google Shape;440;p47"/>
            <p:cNvCxnSpPr>
              <a:stCxn id="439" idx="3"/>
              <a:endCxn id="438" idx="2"/>
            </p:cNvCxnSpPr>
            <p:nvPr/>
          </p:nvCxnSpPr>
          <p:spPr>
            <a:xfrm rot="10800000" flipH="1">
              <a:off x="4646738" y="4637750"/>
              <a:ext cx="576000" cy="647700"/>
            </a:xfrm>
            <a:prstGeom prst="curvedConnector2">
              <a:avLst/>
            </a:prstGeom>
            <a:noFill/>
            <a:ln w="9525" cap="flat" cmpd="sng">
              <a:solidFill>
                <a:schemeClr val="dk1"/>
              </a:solidFill>
              <a:prstDash val="solid"/>
              <a:round/>
              <a:headEnd type="none" w="med" len="med"/>
              <a:tailEnd type="stealth" w="med" len="med"/>
            </a:ln>
          </p:spPr>
        </p:cxn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4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Funcionamento dos Displays</a:t>
            </a:r>
            <a:endParaRPr/>
          </a:p>
        </p:txBody>
      </p:sp>
      <p:sp>
        <p:nvSpPr>
          <p:cNvPr id="446" name="Google Shape;446;p4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64</a:t>
            </a:fld>
            <a:endParaRPr/>
          </a:p>
        </p:txBody>
      </p:sp>
      <p:pic>
        <p:nvPicPr>
          <p:cNvPr id="447" name="Google Shape;447;p48"/>
          <p:cNvPicPr preferRelativeResize="0"/>
          <p:nvPr/>
        </p:nvPicPr>
        <p:blipFill rotWithShape="1">
          <a:blip r:embed="rId3">
            <a:alphaModFix/>
          </a:blip>
          <a:srcRect t="33958" r="55900"/>
          <a:stretch/>
        </p:blipFill>
        <p:spPr>
          <a:xfrm>
            <a:off x="1750775" y="1608350"/>
            <a:ext cx="2003926" cy="2789700"/>
          </a:xfrm>
          <a:prstGeom prst="rect">
            <a:avLst/>
          </a:prstGeom>
          <a:noFill/>
          <a:ln>
            <a:noFill/>
          </a:ln>
        </p:spPr>
      </p:pic>
      <p:sp>
        <p:nvSpPr>
          <p:cNvPr id="448" name="Google Shape;448;p48"/>
          <p:cNvSpPr txBox="1"/>
          <p:nvPr/>
        </p:nvSpPr>
        <p:spPr>
          <a:xfrm>
            <a:off x="1750775" y="4398050"/>
            <a:ext cx="20040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rgbClr val="1A1A1B"/>
                </a:solidFill>
                <a:highlight>
                  <a:srgbClr val="FFFFFF"/>
                </a:highlight>
              </a:rPr>
              <a:t>iPhone X</a:t>
            </a:r>
            <a:endParaRPr sz="2000" b="1"/>
          </a:p>
        </p:txBody>
      </p:sp>
      <p:pic>
        <p:nvPicPr>
          <p:cNvPr id="449" name="Google Shape;449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34550" y="1608350"/>
            <a:ext cx="2107867" cy="2789701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8"/>
          <p:cNvSpPr txBox="1"/>
          <p:nvPr/>
        </p:nvSpPr>
        <p:spPr>
          <a:xfrm>
            <a:off x="4834550" y="4398050"/>
            <a:ext cx="21078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000" b="1">
                <a:solidFill>
                  <a:schemeClr val="dk1"/>
                </a:solidFill>
                <a:highlight>
                  <a:srgbClr val="F9F9F9"/>
                </a:highlight>
              </a:rPr>
              <a:t>iPhone 8</a:t>
            </a:r>
            <a:endParaRPr sz="2000" b="1">
              <a:solidFill>
                <a:schemeClr val="dk1"/>
              </a:solidFill>
              <a:highlight>
                <a:srgbClr val="F9F9F9"/>
              </a:highlight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Tecnologias para gerar pixels</a:t>
            </a:r>
            <a:endParaRPr/>
          </a:p>
        </p:txBody>
      </p:sp>
      <p:sp>
        <p:nvSpPr>
          <p:cNvPr id="68" name="Google Shape;68;p9"/>
          <p:cNvSpPr txBox="1">
            <a:spLocks noGrp="1"/>
          </p:cNvSpPr>
          <p:nvPr>
            <p:ph type="body" idx="1"/>
          </p:nvPr>
        </p:nvSpPr>
        <p:spPr>
          <a:xfrm>
            <a:off x="39258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pt-BR" sz="1600"/>
              <a:t>telas convencionais</a:t>
            </a:r>
            <a:endParaRPr/>
          </a:p>
        </p:txBody>
      </p:sp>
      <p:sp>
        <p:nvSpPr>
          <p:cNvPr id="69" name="Google Shape;69;p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4749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65</a:t>
            </a:fld>
            <a:endParaRPr/>
          </a:p>
        </p:txBody>
      </p:sp>
      <p:pic>
        <p:nvPicPr>
          <p:cNvPr id="70" name="Google Shape;70;p9" descr="Should You Buy a LCD, DLP or LCoS Projector?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879396" y="2051541"/>
            <a:ext cx="2858825" cy="1937299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p9" descr="Keeping Up With Multimedia Projection Technologies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27420" y="2068834"/>
            <a:ext cx="2880721" cy="1995166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9"/>
          <p:cNvSpPr txBox="1"/>
          <p:nvPr/>
        </p:nvSpPr>
        <p:spPr>
          <a:xfrm>
            <a:off x="3206238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3 chip</a:t>
            </a:r>
            <a:endParaRPr/>
          </a:p>
        </p:txBody>
      </p:sp>
      <p:sp>
        <p:nvSpPr>
          <p:cNvPr id="73" name="Google Shape;73;p9"/>
          <p:cNvSpPr txBox="1"/>
          <p:nvPr/>
        </p:nvSpPr>
        <p:spPr>
          <a:xfrm>
            <a:off x="6375730" y="4064000"/>
            <a:ext cx="2184000" cy="40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100000"/>
              <a:buFont typeface="Verdana"/>
              <a:buNone/>
            </a:pPr>
            <a:r>
              <a:rPr lang="pt-BR" sz="1600" b="0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rPr>
              <a:t>projeção single chip</a:t>
            </a:r>
            <a:endParaRPr/>
          </a:p>
        </p:txBody>
      </p:sp>
      <p:pic>
        <p:nvPicPr>
          <p:cNvPr id="74" name="Google Shape;74;p9"/>
          <p:cNvPicPr preferRelativeResize="0"/>
          <p:nvPr/>
        </p:nvPicPr>
        <p:blipFill rotWithShape="1">
          <a:blip r:embed="rId5">
            <a:alphaModFix/>
          </a:blip>
          <a:srcRect l="60110" b="75253"/>
          <a:stretch/>
        </p:blipFill>
        <p:spPr>
          <a:xfrm>
            <a:off x="385075" y="2024698"/>
            <a:ext cx="2184000" cy="2039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9ACE67-D6B2-B90A-6631-B75290C83A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buNone/>
            </a:pPr>
            <a:r>
              <a:rPr lang="pt-BR" dirty="0"/>
              <a:t>Novidade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F9531E1C-83CD-E369-BAD7-5FD0A5A0DF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Leds organizados na vertical.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A1D57E24-3DF1-A8AE-1521-77F6FEF6E081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mtClean="0"/>
              <a:t>66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FD10355-03C2-B235-B166-B341102ACB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8393" y="1293541"/>
            <a:ext cx="6147214" cy="34578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E6F1040-DFB7-611B-0C10-B21192779832}"/>
              </a:ext>
            </a:extLst>
          </p:cNvPr>
          <p:cNvSpPr txBox="1"/>
          <p:nvPr/>
        </p:nvSpPr>
        <p:spPr>
          <a:xfrm>
            <a:off x="1118838" y="4931922"/>
            <a:ext cx="6620108" cy="6309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Referência: 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Vertical full-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colour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micro-LEDs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via 2D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materials-based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layer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1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transfer</a:t>
            </a:r>
            <a:r>
              <a:rPr lang="pt-BR" sz="700" b="0" i="1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;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Jiho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Shin,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Hyunseok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Suresh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Sundaram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Jeong,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Bo-In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Park,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Celesta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S. Chang,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Joonghoon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Choi,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Taemin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Mayuran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Saravanapavanantham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Kuangye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Sungkyu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Min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Suh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Seok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Min-Kyu Song,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Yunpeng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Liu, Kuan Qiao,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Hwan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Yeongin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Ji-Hoon Kang,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Jekyung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Jaeyong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Justin S. Kim, Han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Eol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Hanwool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Yeon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Hyun S. Kum, Sang-Hoon Bae, Vladimir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Bulovic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Ki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Yu,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Kyusang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Lee,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Kwanghun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Chung, Young Joon Hong, Abdallah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Ougazzaden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Jeehwan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Kim;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Nature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Vol.: 614, </a:t>
            </a:r>
            <a:r>
              <a:rPr lang="pt-BR" sz="700" b="0" i="0" dirty="0" err="1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pages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 81-87</a:t>
            </a:r>
            <a:r>
              <a:rPr lang="pt-BR" sz="700" dirty="0"/>
              <a:t>; </a:t>
            </a:r>
            <a:r>
              <a:rPr lang="pt-BR" sz="700" b="0" i="0" dirty="0">
                <a:solidFill>
                  <a:srgbClr val="444444"/>
                </a:solidFill>
                <a:effectLst/>
                <a:latin typeface="Arial" panose="020B0604020202020204" pitchFamily="34" charset="0"/>
              </a:rPr>
              <a:t>DOI: 10.1038/s41586-022-05612-1</a:t>
            </a:r>
            <a:endParaRPr lang="pt-BR" sz="700" dirty="0"/>
          </a:p>
        </p:txBody>
      </p:sp>
    </p:spTree>
    <p:extLst>
      <p:ext uri="{BB962C8B-B14F-4D97-AF65-F5344CB8AC3E}">
        <p14:creationId xmlns:p14="http://schemas.microsoft.com/office/powerpoint/2010/main" val="357166672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4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Como as imagens são representadas</a:t>
            </a:r>
            <a:endParaRPr/>
          </a:p>
        </p:txBody>
      </p:sp>
      <p:sp>
        <p:nvSpPr>
          <p:cNvPr id="456" name="Google Shape;456;p49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As imagens são representadas com um grid 2D de pixels (</a:t>
            </a:r>
            <a:r>
              <a:rPr lang="pt-BR" b="1"/>
              <a:t>pi</a:t>
            </a:r>
            <a:r>
              <a:rPr lang="pt-BR"/>
              <a:t>cture </a:t>
            </a:r>
            <a:r>
              <a:rPr lang="pt-BR" b="1"/>
              <a:t>x el</a:t>
            </a:r>
            <a:r>
              <a:rPr lang="pt-BR"/>
              <a:t>ement). Cada pixel possui uma cor e brilho.</a:t>
            </a:r>
            <a:endParaRPr/>
          </a:p>
        </p:txBody>
      </p:sp>
      <p:sp>
        <p:nvSpPr>
          <p:cNvPr id="457" name="Google Shape;457;p4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67</a:t>
            </a:fld>
            <a:endParaRPr/>
          </a:p>
        </p:txBody>
      </p:sp>
      <p:pic>
        <p:nvPicPr>
          <p:cNvPr id="458" name="Google Shape;458;p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18144" y="1863064"/>
            <a:ext cx="6560288" cy="331619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2EDCF-D15F-11CA-C4D1-9674F5716A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Profundida de cores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3BAE396-B4F9-BA4B-DA67-7519026EFC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90548" y="838985"/>
            <a:ext cx="4867252" cy="4496159"/>
          </a:xfrm>
        </p:spPr>
        <p:txBody>
          <a:bodyPr>
            <a:normAutofit/>
          </a:bodyPr>
          <a:lstStyle/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A profundidade de cor indica a quantidade de memória usada para representar os canais de cores de cada pixel.</a:t>
            </a:r>
          </a:p>
          <a:p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Tradicionalmente usamos 8 bits por canal de cor, ordenados em vermelho(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R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Verde(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G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 e Azul(</a:t>
            </a:r>
            <a:r>
              <a:rPr lang="pt-BR" sz="2600" kern="1200" dirty="0" err="1">
                <a:solidFill>
                  <a:srgbClr val="000000"/>
                </a:solidFill>
                <a:latin typeface="+mn-lt"/>
                <a:ea typeface="+mn-ea"/>
                <a:sym typeface="Arial"/>
              </a:rPr>
              <a:t>B</a:t>
            </a:r>
            <a:r>
              <a:rPr lang="pt-BR" sz="2600" kern="1200" dirty="0">
                <a:solidFill>
                  <a:srgbClr val="000000"/>
                </a:solidFill>
                <a:latin typeface="+mn-lt"/>
                <a:ea typeface="+mn-ea"/>
                <a:sym typeface="Arial"/>
              </a:rPr>
              <a:t>), levando a 24 bits por pixel.</a:t>
            </a:r>
          </a:p>
          <a:p>
            <a:endParaRPr lang="pt-BR" sz="2600" kern="1200" dirty="0">
              <a:solidFill>
                <a:srgbClr val="000000"/>
              </a:solidFill>
              <a:latin typeface="+mn-lt"/>
              <a:ea typeface="+mn-ea"/>
              <a:sym typeface="Arial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EC7EA1-F4C9-4B21-B243-DBB4AAA9B7B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68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3A5EC31-F627-FDB4-8616-F12B72BCF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43552" y="887302"/>
            <a:ext cx="3009900" cy="4203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2642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50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Frame Buffer</a:t>
            </a:r>
            <a:endParaRPr/>
          </a:p>
        </p:txBody>
      </p:sp>
      <p:sp>
        <p:nvSpPr>
          <p:cNvPr id="464" name="Google Shape;464;p50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Memória (usualmente na placa gráfica) que armazena esse grid de pixels para depois ser enviado para o display.</a:t>
            </a:r>
            <a:endParaRPr/>
          </a:p>
        </p:txBody>
      </p:sp>
      <p:sp>
        <p:nvSpPr>
          <p:cNvPr id="465" name="Google Shape;465;p50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69</a:t>
            </a:fld>
            <a:endParaRPr/>
          </a:p>
        </p:txBody>
      </p:sp>
      <p:pic>
        <p:nvPicPr>
          <p:cNvPr id="466" name="Google Shape;466;p50" descr="A screenshot of a video game&#10;&#10;Description automatically generated with medium confidence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224839" y="1620861"/>
            <a:ext cx="5282865" cy="37142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E os resultados</a:t>
            </a:r>
            <a:endParaRPr/>
          </a:p>
        </p:txBody>
      </p:sp>
      <p:sp>
        <p:nvSpPr>
          <p:cNvPr id="86" name="Google Shape;86;p11"/>
          <p:cNvSpPr txBox="1">
            <a:spLocks noGrp="1"/>
          </p:cNvSpPr>
          <p:nvPr>
            <p:ph type="body" idx="1"/>
          </p:nvPr>
        </p:nvSpPr>
        <p:spPr>
          <a:xfrm>
            <a:off x="390550" y="838977"/>
            <a:ext cx="842820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/>
              <a:t>Começaremos com resultados bem simples. Triângulos, Esferas,... </a:t>
            </a:r>
            <a:endParaRPr/>
          </a:p>
        </p:txBody>
      </p:sp>
      <p:sp>
        <p:nvSpPr>
          <p:cNvPr id="87" name="Google Shape;87;p1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</a:t>
            </a:fld>
            <a:endParaRPr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EC03C53-BAA7-C855-2D73-B2F783C7E6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931" y="2184637"/>
            <a:ext cx="3143319" cy="262432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81251E7-36E1-E980-80C7-BEB6E9B83A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98272" y="2184637"/>
            <a:ext cx="4216797" cy="2624327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71" name="Google Shape;471;p51"/>
          <p:cNvGraphicFramePr/>
          <p:nvPr/>
        </p:nvGraphicFramePr>
        <p:xfrm>
          <a:off x="1064917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E8ECF4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2" name="Google Shape;472;p51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Desenhando Pontos na Tela</a:t>
            </a:r>
            <a:endParaRPr/>
          </a:p>
        </p:txBody>
      </p:sp>
      <p:sp>
        <p:nvSpPr>
          <p:cNvPr id="473" name="Google Shape;473;p51"/>
          <p:cNvSpPr txBox="1">
            <a:spLocks noGrp="1"/>
          </p:cNvSpPr>
          <p:nvPr>
            <p:ph type="body" idx="1"/>
          </p:nvPr>
        </p:nvSpPr>
        <p:spPr>
          <a:xfrm>
            <a:off x="390550" y="838983"/>
            <a:ext cx="8428200" cy="8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/>
              <a:t>Normalmente desenhamos um pixel quando queremos desenhar um ponto na tela.</a:t>
            </a:r>
            <a:endParaRPr/>
          </a:p>
        </p:txBody>
      </p:sp>
      <p:sp>
        <p:nvSpPr>
          <p:cNvPr id="474" name="Google Shape;474;p51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70</a:t>
            </a:fld>
            <a:endParaRPr/>
          </a:p>
        </p:txBody>
      </p:sp>
      <p:graphicFrame>
        <p:nvGraphicFramePr>
          <p:cNvPr id="475" name="Google Shape;475;p51"/>
          <p:cNvGraphicFramePr/>
          <p:nvPr/>
        </p:nvGraphicFramePr>
        <p:xfrm>
          <a:off x="1065279" y="1898026"/>
          <a:ext cx="6466750" cy="324625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64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64667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64925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5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476" name="Google Shape;476;p51"/>
          <p:cNvSpPr/>
          <p:nvPr/>
        </p:nvSpPr>
        <p:spPr>
          <a:xfrm>
            <a:off x="3883843" y="2857500"/>
            <a:ext cx="226244" cy="225065"/>
          </a:xfrm>
          <a:prstGeom prst="ellipse">
            <a:avLst/>
          </a:prstGeom>
          <a:solidFill>
            <a:srgbClr val="CC0000"/>
          </a:solidFill>
          <a:ln w="25400" cap="flat" cmpd="sng">
            <a:solidFill>
              <a:srgbClr val="98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4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5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82" name="Google Shape;482;p52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"Rasterização": processo de converter um objeto contínuo (linha, polígono, etc) em uma representação discreta em um display "raster" (um grid de pixels)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83" name="Google Shape;483;p5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71</a:t>
            </a:fld>
            <a:endParaRPr/>
          </a:p>
        </p:txBody>
      </p:sp>
      <p:pic>
        <p:nvPicPr>
          <p:cNvPr id="484" name="Google Shape;484;p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11818" y="1991697"/>
            <a:ext cx="6775519" cy="34190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Google Shape;489;p53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Quais pixels eu devo colorir para ver a linha? </a:t>
            </a:r>
            <a:endParaRPr/>
          </a:p>
        </p:txBody>
      </p:sp>
      <p:sp>
        <p:nvSpPr>
          <p:cNvPr id="490" name="Google Shape;490;p53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i="1"/>
              <a:t>Diamond rule</a:t>
            </a:r>
            <a:r>
              <a:rPr lang="pt-BR" b="1"/>
              <a:t> (usada em GPUs modernas):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/>
              <a:t>selecione o pixel se a linha passar pelo diamante associado.</a:t>
            </a:r>
            <a:endParaRPr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/>
          </a:p>
        </p:txBody>
      </p:sp>
      <p:sp>
        <p:nvSpPr>
          <p:cNvPr id="491" name="Google Shape;491;p53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72</a:t>
            </a:fld>
            <a:endParaRPr/>
          </a:p>
        </p:txBody>
      </p:sp>
      <p:pic>
        <p:nvPicPr>
          <p:cNvPr id="492" name="Google Shape;492;p5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35664" y="1981961"/>
            <a:ext cx="6751676" cy="340367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8" name="Google Shape;498;p54"/>
          <p:cNvSpPr txBox="1">
            <a:spLocks noGrp="1"/>
          </p:cNvSpPr>
          <p:nvPr>
            <p:ph type="title"/>
          </p:nvPr>
        </p:nvSpPr>
        <p:spPr>
          <a:xfrm>
            <a:off x="73539" y="124350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Mas qual o algoritmo para selecionar os pixels?</a:t>
            </a:r>
            <a:endParaRPr/>
          </a:p>
        </p:txBody>
      </p:sp>
      <p:sp>
        <p:nvSpPr>
          <p:cNvPr id="499" name="Google Shape;499;p54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b="1" dirty="0"/>
              <a:t>Uma solução seria ver pixel a pixel se a linha está interseccionando o pixel.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O(n</a:t>
            </a:r>
            <a:r>
              <a:rPr lang="pt-BR" baseline="30000" dirty="0"/>
              <a:t>2</a:t>
            </a:r>
            <a:r>
              <a:rPr lang="pt-BR" dirty="0"/>
              <a:t>) : para busca de pixels na imagens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enquanto temos O(</a:t>
            </a:r>
            <a:r>
              <a:rPr lang="pt-BR" dirty="0" err="1"/>
              <a:t>n</a:t>
            </a:r>
            <a:r>
              <a:rPr lang="pt-BR" dirty="0"/>
              <a:t>) pixels realmente necessários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00" name="Google Shape;500;p54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73</a:t>
            </a:fld>
            <a:endParaRPr/>
          </a:p>
        </p:txBody>
      </p:sp>
      <p:graphicFrame>
        <p:nvGraphicFramePr>
          <p:cNvPr id="501" name="Google Shape;501;p54"/>
          <p:cNvGraphicFramePr/>
          <p:nvPr/>
        </p:nvGraphicFramePr>
        <p:xfrm>
          <a:off x="2858058" y="3244217"/>
          <a:ext cx="3160000" cy="2166600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160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16000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082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91450" marR="91450" marT="45725" marB="45725">
                    <a:lnL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solidFill>
                        <a:schemeClr val="dk1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sp>
        <p:nvSpPr>
          <p:cNvPr id="502" name="Google Shape;502;p54"/>
          <p:cNvSpPr/>
          <p:nvPr/>
        </p:nvSpPr>
        <p:spPr>
          <a:xfrm>
            <a:off x="2551564" y="4142807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54"/>
          <p:cNvSpPr/>
          <p:nvPr/>
        </p:nvSpPr>
        <p:spPr>
          <a:xfrm>
            <a:off x="4287655" y="5345668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504" name="Google Shape;504;p54"/>
          <p:cNvCxnSpPr/>
          <p:nvPr/>
        </p:nvCxnSpPr>
        <p:spPr>
          <a:xfrm rot="10800000" flipH="1">
            <a:off x="3306726" y="3616740"/>
            <a:ext cx="2275367" cy="1348665"/>
          </a:xfrm>
          <a:prstGeom prst="straightConnector1">
            <a:avLst/>
          </a:prstGeom>
          <a:noFill/>
          <a:ln w="38100" cap="flat" cmpd="sng">
            <a:solidFill>
              <a:srgbClr val="BD4B48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05" name="Google Shape;505;p54"/>
          <p:cNvSpPr/>
          <p:nvPr/>
        </p:nvSpPr>
        <p:spPr>
          <a:xfrm>
            <a:off x="4137915" y="3966943"/>
            <a:ext cx="306494" cy="3693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428232" cy="4496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Vamos assumir que a linha é representada por (u</a:t>
            </a:r>
            <a:r>
              <a:rPr lang="pt-BR" baseline="-25000" dirty="0"/>
              <a:t>1</a:t>
            </a:r>
            <a:r>
              <a:rPr lang="pt-BR" dirty="0"/>
              <a:t>,v</a:t>
            </a:r>
            <a:r>
              <a:rPr lang="pt-BR" baseline="-25000" dirty="0"/>
              <a:t>1</a:t>
            </a:r>
            <a:r>
              <a:rPr lang="pt-BR" dirty="0"/>
              <a:t>) e (u</a:t>
            </a:r>
            <a:r>
              <a:rPr lang="pt-BR" baseline="-25000" dirty="0"/>
              <a:t>2</a:t>
            </a:r>
            <a:r>
              <a:rPr lang="pt-BR" dirty="0"/>
              <a:t>,v</a:t>
            </a:r>
            <a:r>
              <a:rPr lang="pt-BR" baseline="-25000" dirty="0"/>
              <a:t>2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(v</a:t>
            </a:r>
            <a:r>
              <a:rPr lang="pt-BR" baseline="-25000" dirty="0"/>
              <a:t>2</a:t>
            </a:r>
            <a:r>
              <a:rPr lang="pt-BR" dirty="0"/>
              <a:t>-v</a:t>
            </a:r>
            <a:r>
              <a:rPr lang="pt-BR" baseline="-25000" dirty="0"/>
              <a:t>1</a:t>
            </a:r>
            <a:r>
              <a:rPr lang="pt-BR" dirty="0"/>
              <a:t>)/(u</a:t>
            </a:r>
            <a:r>
              <a:rPr lang="pt-BR" baseline="-25000" dirty="0"/>
              <a:t>2</a:t>
            </a:r>
            <a:r>
              <a:rPr lang="pt-BR" dirty="0"/>
              <a:t>-u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Considere o caso especial onde: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u</a:t>
            </a:r>
            <a:r>
              <a:rPr lang="pt-BR" baseline="-25000" dirty="0"/>
              <a:t>1</a:t>
            </a:r>
            <a:r>
              <a:rPr lang="pt-BR" dirty="0"/>
              <a:t> &lt; u</a:t>
            </a:r>
            <a:r>
              <a:rPr lang="pt-BR" baseline="-25000" dirty="0"/>
              <a:t>2</a:t>
            </a:r>
            <a:r>
              <a:rPr lang="pt-BR" dirty="0"/>
              <a:t> e v</a:t>
            </a:r>
            <a:r>
              <a:rPr lang="pt-BR" baseline="-25000" dirty="0"/>
              <a:t>1</a:t>
            </a:r>
            <a:r>
              <a:rPr lang="pt-BR" dirty="0"/>
              <a:t> &lt; v</a:t>
            </a:r>
            <a:r>
              <a:rPr lang="pt-BR" baseline="-25000" dirty="0"/>
              <a:t>2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600"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74</a:t>
            </a:fld>
            <a:endParaRPr/>
          </a:p>
        </p:txBody>
      </p:sp>
      <p:pic>
        <p:nvPicPr>
          <p:cNvPr id="514" name="Google Shape;514;p5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568761" y="2425166"/>
            <a:ext cx="4692737" cy="2742257"/>
          </a:xfrm>
          <a:prstGeom prst="rect">
            <a:avLst/>
          </a:prstGeom>
          <a:noFill/>
          <a:ln>
            <a:noFill/>
          </a:ln>
        </p:spPr>
      </p:pic>
      <p:sp>
        <p:nvSpPr>
          <p:cNvPr id="515" name="Google Shape;515;p55"/>
          <p:cNvSpPr/>
          <p:nvPr/>
        </p:nvSpPr>
        <p:spPr>
          <a:xfrm>
            <a:off x="5694777" y="1895795"/>
            <a:ext cx="2892056" cy="5847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>
                <a:solidFill>
                  <a:srgbClr val="C00000"/>
                </a:solidFill>
                <a:latin typeface="Arial"/>
                <a:ea typeface="Arial"/>
                <a:cs typeface="Arial"/>
                <a:sym typeface="Arial"/>
              </a:rPr>
              <a:t>Assuma que os pixels estão coordenadas inteiras</a:t>
            </a:r>
            <a:endParaRPr/>
          </a:p>
        </p:txBody>
      </p:sp>
      <p:sp>
        <p:nvSpPr>
          <p:cNvPr id="516" name="Google Shape;516;p55"/>
          <p:cNvSpPr/>
          <p:nvPr/>
        </p:nvSpPr>
        <p:spPr>
          <a:xfrm>
            <a:off x="325220" y="3023266"/>
            <a:ext cx="3024036" cy="15696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679899" y="4667200"/>
            <a:ext cx="3180300" cy="646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Essa é a base para o </a:t>
            </a:r>
            <a:br>
              <a:rPr lang="pt-BR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pt-BR" sz="1800" b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Algoritmo de Bresenham</a:t>
            </a:r>
            <a:endParaRPr sz="1800" b="1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tangle 29">
            <a:extLst>
              <a:ext uri="{FF2B5EF4-FFF2-40B4-BE49-F238E27FC236}">
                <a16:creationId xmlns:a16="http://schemas.microsoft.com/office/drawing/2014/main" id="{4F976A98-8DA0-08DB-4796-E87236FAA612}"/>
              </a:ext>
            </a:extLst>
          </p:cNvPr>
          <p:cNvSpPr/>
          <p:nvPr/>
        </p:nvSpPr>
        <p:spPr>
          <a:xfrm>
            <a:off x="5379244" y="3566375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8369E971-098E-2A49-B12B-DE70D2FA4D52}"/>
              </a:ext>
            </a:extLst>
          </p:cNvPr>
          <p:cNvSpPr/>
          <p:nvPr/>
        </p:nvSpPr>
        <p:spPr>
          <a:xfrm>
            <a:off x="5743624" y="3565439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6C73B1E-DF45-DC49-44AB-4C8C1B4D433F}"/>
              </a:ext>
            </a:extLst>
          </p:cNvPr>
          <p:cNvSpPr/>
          <p:nvPr/>
        </p:nvSpPr>
        <p:spPr>
          <a:xfrm>
            <a:off x="6103339" y="3247348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EAAED4FD-F6B7-5948-F5BD-9D96F6EC73E3}"/>
              </a:ext>
            </a:extLst>
          </p:cNvPr>
          <p:cNvSpPr/>
          <p:nvPr/>
        </p:nvSpPr>
        <p:spPr>
          <a:xfrm>
            <a:off x="6466142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3B3FF67-DC2E-D4CD-090D-EF08DD4C71E4}"/>
              </a:ext>
            </a:extLst>
          </p:cNvPr>
          <p:cNvSpPr/>
          <p:nvPr/>
        </p:nvSpPr>
        <p:spPr>
          <a:xfrm>
            <a:off x="6831067" y="3244967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662A3CA6-07E3-3445-FD64-F9100BB60AF4}"/>
              </a:ext>
            </a:extLst>
          </p:cNvPr>
          <p:cNvSpPr/>
          <p:nvPr/>
        </p:nvSpPr>
        <p:spPr>
          <a:xfrm>
            <a:off x="7189809" y="2922616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D359675D-008F-C628-D9C2-1B61F61B9067}"/>
              </a:ext>
            </a:extLst>
          </p:cNvPr>
          <p:cNvSpPr/>
          <p:nvPr/>
        </p:nvSpPr>
        <p:spPr>
          <a:xfrm>
            <a:off x="7557502" y="2923304"/>
            <a:ext cx="358742" cy="31506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050"/>
          </a:p>
        </p:txBody>
      </p:sp>
      <p:graphicFrame>
        <p:nvGraphicFramePr>
          <p:cNvPr id="2" name="Google Shape;501;p54">
            <a:extLst>
              <a:ext uri="{FF2B5EF4-FFF2-40B4-BE49-F238E27FC236}">
                <a16:creationId xmlns:a16="http://schemas.microsoft.com/office/drawing/2014/main" id="{B4C9D2DF-A329-EDF4-C894-8CA18B22B8A4}"/>
              </a:ext>
            </a:extLst>
          </p:cNvPr>
          <p:cNvGraphicFramePr/>
          <p:nvPr/>
        </p:nvGraphicFramePr>
        <p:xfrm>
          <a:off x="4653107" y="2599206"/>
          <a:ext cx="3626070" cy="2247532"/>
        </p:xfrm>
        <a:graphic>
          <a:graphicData uri="http://schemas.openxmlformats.org/drawingml/2006/table">
            <a:tbl>
              <a:tblPr>
                <a:noFill/>
                <a:tableStyleId>{EDE9B4C5-98F4-41BC-A693-AB40C68005EB}</a:tableStyleId>
              </a:tblPr>
              <a:tblGrid>
                <a:gridCol w="36260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362607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</a:tblGrid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1076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600" dirty="0"/>
                    </a:p>
                  </a:txBody>
                  <a:tcPr marL="68588" marR="68588" marT="34294" marB="34294" anchor="ctr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0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1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2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3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4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5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6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7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600" dirty="0"/>
                        <a:t>8</a:t>
                      </a:r>
                      <a:endParaRPr sz="600" dirty="0"/>
                    </a:p>
                  </a:txBody>
                  <a:tcPr marL="68588" marR="68588" marT="34294" marB="34294">
                    <a:lnL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L>
                    <a:lnR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>
                      <a:noFill/>
                      <a:prstDash val="solid"/>
                      <a:round/>
                      <a:headEnd type="none" w="sm" len="sm"/>
                      <a:tailEnd type="none" w="sm" len="sm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  <p:sp>
        <p:nvSpPr>
          <p:cNvPr id="511" name="Google Shape;511;p5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Autofit/>
          </a:bodyPr>
          <a:lstStyle/>
          <a:p>
            <a:pPr>
              <a:buSzPts val="2600"/>
            </a:pPr>
            <a:r>
              <a:rPr lang="pt-BR"/>
              <a:t>Rasterização Incremental de Linhas</a:t>
            </a:r>
            <a:endParaRPr/>
          </a:p>
        </p:txBody>
      </p:sp>
      <p:sp>
        <p:nvSpPr>
          <p:cNvPr id="512" name="Google Shape;512;p55"/>
          <p:cNvSpPr txBox="1">
            <a:spLocks noGrp="1"/>
          </p:cNvSpPr>
          <p:nvPr>
            <p:ph type="body" idx="1"/>
          </p:nvPr>
        </p:nvSpPr>
        <p:spPr>
          <a:xfrm>
            <a:off x="390548" y="838985"/>
            <a:ext cx="8533996" cy="449615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t" anchorCtr="0">
            <a:normAutofit/>
          </a:bodyPr>
          <a:lstStyle/>
          <a:p>
            <a:pPr marL="0" indent="0">
              <a:spcBef>
                <a:spcPts val="0"/>
              </a:spcBef>
            </a:pPr>
            <a:r>
              <a:rPr lang="pt-BR" dirty="0"/>
              <a:t>Vamos assumir que a linha é representada por (x</a:t>
            </a:r>
            <a:r>
              <a:rPr lang="pt-BR" baseline="-25000" dirty="0"/>
              <a:t>0</a:t>
            </a:r>
            <a:r>
              <a:rPr lang="pt-BR" dirty="0"/>
              <a:t>, y</a:t>
            </a:r>
            <a:r>
              <a:rPr lang="pt-BR" baseline="-25000" dirty="0"/>
              <a:t>0</a:t>
            </a:r>
            <a:r>
              <a:rPr lang="pt-BR" dirty="0"/>
              <a:t>) e  (x</a:t>
            </a:r>
            <a:r>
              <a:rPr lang="pt-BR" baseline="-25000" dirty="0"/>
              <a:t>1</a:t>
            </a:r>
            <a:r>
              <a:rPr lang="pt-BR" dirty="0"/>
              <a:t>, y</a:t>
            </a:r>
            <a:r>
              <a:rPr lang="pt-BR" baseline="-25000" dirty="0"/>
              <a:t>1</a:t>
            </a:r>
            <a:r>
              <a:rPr lang="pt-BR" dirty="0"/>
              <a:t>)</a:t>
            </a:r>
          </a:p>
          <a:p>
            <a:pPr marL="0" indent="0">
              <a:spcBef>
                <a:spcPts val="0"/>
              </a:spcBef>
            </a:pPr>
            <a:r>
              <a:rPr lang="pt-BR" dirty="0"/>
              <a:t>Coeficiente angular da reta: </a:t>
            </a:r>
            <a:r>
              <a:rPr lang="pt-BR" dirty="0" err="1"/>
              <a:t>s</a:t>
            </a:r>
            <a:r>
              <a:rPr lang="pt-BR" dirty="0"/>
              <a:t> = (y</a:t>
            </a:r>
            <a:r>
              <a:rPr lang="pt-BR" baseline="-25000" dirty="0"/>
              <a:t>1</a:t>
            </a:r>
            <a:r>
              <a:rPr lang="pt-BR" dirty="0"/>
              <a:t>-y</a:t>
            </a:r>
            <a:r>
              <a:rPr lang="pt-BR" baseline="-25000" dirty="0"/>
              <a:t>0</a:t>
            </a:r>
            <a:r>
              <a:rPr lang="pt-BR" dirty="0"/>
              <a:t>)/(x</a:t>
            </a:r>
            <a:r>
              <a:rPr lang="pt-BR" baseline="-25000" dirty="0"/>
              <a:t>1</a:t>
            </a:r>
            <a:r>
              <a:rPr lang="pt-BR" dirty="0"/>
              <a:t>-x</a:t>
            </a:r>
            <a:r>
              <a:rPr lang="pt-BR" baseline="-25000" dirty="0"/>
              <a:t>0</a:t>
            </a:r>
            <a:r>
              <a:rPr lang="pt-BR" dirty="0"/>
              <a:t>)</a:t>
            </a:r>
            <a:endParaRPr dirty="0"/>
          </a:p>
          <a:p>
            <a:pPr marL="0" indent="0"/>
            <a:r>
              <a:rPr lang="pt-BR" dirty="0"/>
              <a:t>Considere o </a:t>
            </a:r>
            <a:r>
              <a:rPr lang="pt-BR" u="sng" dirty="0"/>
              <a:t>caso especial </a:t>
            </a:r>
            <a:r>
              <a:rPr lang="pt-BR" dirty="0"/>
              <a:t>onde:</a:t>
            </a:r>
            <a:endParaRPr dirty="0"/>
          </a:p>
          <a:p>
            <a:pPr marL="0" indent="0"/>
            <a:r>
              <a:rPr lang="pt-BR" dirty="0"/>
              <a:t>	x</a:t>
            </a:r>
            <a:r>
              <a:rPr lang="pt-BR" baseline="-25000" dirty="0"/>
              <a:t>0</a:t>
            </a:r>
            <a:r>
              <a:rPr lang="pt-BR" dirty="0"/>
              <a:t> &lt; x</a:t>
            </a:r>
            <a:r>
              <a:rPr lang="pt-BR" baseline="-25000" dirty="0"/>
              <a:t>1</a:t>
            </a:r>
            <a:r>
              <a:rPr lang="pt-BR" dirty="0"/>
              <a:t> e y</a:t>
            </a:r>
            <a:r>
              <a:rPr lang="pt-BR" baseline="-25000" dirty="0"/>
              <a:t>0</a:t>
            </a:r>
            <a:r>
              <a:rPr lang="pt-BR" dirty="0"/>
              <a:t> &lt; y</a:t>
            </a:r>
            <a:r>
              <a:rPr lang="pt-BR" baseline="-25000" dirty="0"/>
              <a:t>1</a:t>
            </a:r>
            <a:endParaRPr dirty="0"/>
          </a:p>
          <a:p>
            <a:pPr marL="0" indent="0"/>
            <a:r>
              <a:rPr lang="pt-BR" dirty="0"/>
              <a:t>	0 &lt; </a:t>
            </a:r>
            <a:r>
              <a:rPr lang="pt-BR" dirty="0" err="1"/>
              <a:t>s</a:t>
            </a:r>
            <a:r>
              <a:rPr lang="pt-BR" dirty="0"/>
              <a:t> &lt; 1</a:t>
            </a:r>
            <a:endParaRPr sz="1440" dirty="0"/>
          </a:p>
        </p:txBody>
      </p:sp>
      <p:sp>
        <p:nvSpPr>
          <p:cNvPr id="513" name="Google Shape;513;p5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  <a:noFill/>
          <a:ln>
            <a:noFill/>
          </a:ln>
        </p:spPr>
        <p:txBody>
          <a:bodyPr spcFirstLastPara="1" vert="horz" wrap="square" lIns="82283" tIns="41130" rIns="82283" bIns="41130" rtlCol="0" anchor="ctr" anchorCtr="0">
            <a:noAutofit/>
          </a:bodyPr>
          <a:lstStyle/>
          <a:p>
            <a:fld id="{00000000-1234-1234-1234-123412341234}" type="slidenum">
              <a:rPr lang="pt-BR"/>
              <a:pPr/>
              <a:t>75</a:t>
            </a:fld>
            <a:endParaRPr/>
          </a:p>
        </p:txBody>
      </p:sp>
      <p:sp>
        <p:nvSpPr>
          <p:cNvPr id="515" name="Google Shape;515;p55"/>
          <p:cNvSpPr/>
          <p:nvPr/>
        </p:nvSpPr>
        <p:spPr>
          <a:xfrm>
            <a:off x="5206904" y="1942037"/>
            <a:ext cx="2602850" cy="52629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pPr algn="ctr"/>
            <a:r>
              <a:rPr lang="pt-BR" sz="1440" dirty="0">
                <a:solidFill>
                  <a:srgbClr val="C00000"/>
                </a:solidFill>
              </a:rPr>
              <a:t>Assuma que os pixels estão coordenadas inteiras</a:t>
            </a:r>
            <a:endParaRPr sz="1620" dirty="0"/>
          </a:p>
        </p:txBody>
      </p:sp>
      <p:sp>
        <p:nvSpPr>
          <p:cNvPr id="516" name="Google Shape;516;p55"/>
          <p:cNvSpPr/>
          <p:nvPr/>
        </p:nvSpPr>
        <p:spPr>
          <a:xfrm>
            <a:off x="628874" y="2860028"/>
            <a:ext cx="3127157" cy="1626202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= y0;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=x0;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&lt;=x1;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++ )</a:t>
            </a:r>
            <a:endParaRPr sz="16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{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) )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>
              <a:buClr>
                <a:schemeClr val="dk1"/>
              </a:buClr>
            </a:pP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+= </a:t>
            </a:r>
            <a:r>
              <a:rPr lang="pt-BR" sz="1600" b="1" dirty="0" err="1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</a:t>
            </a:r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  <a:endParaRPr sz="1600" b="1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r>
              <a:rPr lang="pt-BR" sz="1600" b="1" dirty="0">
                <a:solidFill>
                  <a:schemeClr val="dk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} </a:t>
            </a:r>
            <a:endParaRPr sz="1600" dirty="0">
              <a:solidFill>
                <a:schemeClr val="dk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517" name="Google Shape;517;p55"/>
          <p:cNvSpPr/>
          <p:nvPr/>
        </p:nvSpPr>
        <p:spPr>
          <a:xfrm>
            <a:off x="1342299" y="4695560"/>
            <a:ext cx="2862270" cy="5815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283" tIns="41130" rIns="82283" bIns="41130" anchor="t" anchorCtr="0">
            <a:noAutofit/>
          </a:bodyPr>
          <a:lstStyle/>
          <a:p>
            <a:r>
              <a:rPr lang="pt-BR" sz="1620" dirty="0">
                <a:solidFill>
                  <a:schemeClr val="dk1"/>
                </a:solidFill>
              </a:rPr>
              <a:t>Essa é a base para o </a:t>
            </a:r>
            <a:br>
              <a:rPr lang="pt-BR" sz="1620" dirty="0">
                <a:solidFill>
                  <a:schemeClr val="dk1"/>
                </a:solidFill>
              </a:rPr>
            </a:br>
            <a:r>
              <a:rPr lang="pt-BR" sz="1620" b="1" dirty="0">
                <a:solidFill>
                  <a:schemeClr val="dk1"/>
                </a:solidFill>
              </a:rPr>
              <a:t>Algoritmo de </a:t>
            </a:r>
            <a:r>
              <a:rPr lang="pt-BR" sz="1620" b="1" dirty="0" err="1">
                <a:solidFill>
                  <a:schemeClr val="dk1"/>
                </a:solidFill>
              </a:rPr>
              <a:t>Bresenham</a:t>
            </a:r>
            <a:endParaRPr sz="1620" b="1" dirty="0">
              <a:solidFill>
                <a:schemeClr val="dk1"/>
              </a:solidFill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6652C95-4096-0991-8B3F-59B731D40B53}"/>
              </a:ext>
            </a:extLst>
          </p:cNvPr>
          <p:cNvCxnSpPr>
            <a:cxnSpLocks/>
          </p:cNvCxnSpPr>
          <p:nvPr/>
        </p:nvCxnSpPr>
        <p:spPr>
          <a:xfrm flipV="1">
            <a:off x="5582500" y="3086788"/>
            <a:ext cx="2143079" cy="636182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C7871EAE-D1FB-EE08-5451-D0816289876F}"/>
              </a:ext>
            </a:extLst>
          </p:cNvPr>
          <p:cNvCxnSpPr>
            <a:cxnSpLocks/>
          </p:cNvCxnSpPr>
          <p:nvPr/>
        </p:nvCxnSpPr>
        <p:spPr>
          <a:xfrm flipV="1">
            <a:off x="5582500" y="3619500"/>
            <a:ext cx="340496" cy="103470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069D72-F113-76F2-96C0-4CA823BBE5F8}"/>
              </a:ext>
            </a:extLst>
          </p:cNvPr>
          <p:cNvCxnSpPr>
            <a:cxnSpLocks/>
          </p:cNvCxnSpPr>
          <p:nvPr/>
        </p:nvCxnSpPr>
        <p:spPr>
          <a:xfrm flipV="1">
            <a:off x="5922996" y="3514725"/>
            <a:ext cx="358742" cy="104775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796386E-8F53-C9F7-7B97-D6D35D5FBD62}"/>
              </a:ext>
            </a:extLst>
          </p:cNvPr>
          <p:cNvCxnSpPr>
            <a:cxnSpLocks/>
          </p:cNvCxnSpPr>
          <p:nvPr/>
        </p:nvCxnSpPr>
        <p:spPr>
          <a:xfrm flipH="1">
            <a:off x="6281737" y="3404880"/>
            <a:ext cx="372302" cy="109846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8E61978D-20DE-8E47-75F2-3509D87DC9F3}"/>
              </a:ext>
            </a:extLst>
          </p:cNvPr>
          <p:cNvCxnSpPr>
            <a:cxnSpLocks/>
          </p:cNvCxnSpPr>
          <p:nvPr/>
        </p:nvCxnSpPr>
        <p:spPr>
          <a:xfrm flipV="1">
            <a:off x="6654040" y="3298031"/>
            <a:ext cx="358742" cy="106848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E77038A4-24F5-FECC-ED2C-E83D7058EE4E}"/>
              </a:ext>
            </a:extLst>
          </p:cNvPr>
          <p:cNvCxnSpPr>
            <a:cxnSpLocks/>
          </p:cNvCxnSpPr>
          <p:nvPr/>
        </p:nvCxnSpPr>
        <p:spPr>
          <a:xfrm flipV="1">
            <a:off x="7012781" y="3188494"/>
            <a:ext cx="381000" cy="108039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6119DD76-B10C-9B68-62CA-0B3FD80555A4}"/>
              </a:ext>
            </a:extLst>
          </p:cNvPr>
          <p:cNvCxnSpPr>
            <a:cxnSpLocks/>
          </p:cNvCxnSpPr>
          <p:nvPr/>
        </p:nvCxnSpPr>
        <p:spPr>
          <a:xfrm flipH="1">
            <a:off x="7393781" y="3086789"/>
            <a:ext cx="331797" cy="100207"/>
          </a:xfrm>
          <a:prstGeom prst="line">
            <a:avLst/>
          </a:prstGeom>
          <a:ln w="28575">
            <a:solidFill>
              <a:srgbClr val="002060"/>
            </a:solidFill>
            <a:headEnd type="oval" w="med" len="med"/>
            <a:tailEnd type="oval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BB518DC-5907-A2E1-D304-6F3023097A02}"/>
              </a:ext>
            </a:extLst>
          </p:cNvPr>
          <p:cNvSpPr txBox="1"/>
          <p:nvPr/>
        </p:nvSpPr>
        <p:spPr>
          <a:xfrm>
            <a:off x="5323472" y="3502603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0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0BE6E1B-E73F-28F0-FBF9-6F8F0FBA846D}"/>
              </a:ext>
            </a:extLst>
          </p:cNvPr>
          <p:cNvSpPr txBox="1"/>
          <p:nvPr/>
        </p:nvSpPr>
        <p:spPr>
          <a:xfrm>
            <a:off x="7501144" y="2865999"/>
            <a:ext cx="617220" cy="2423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975" b="1" dirty="0">
                <a:solidFill>
                  <a:srgbClr val="FF0000"/>
                </a:solidFill>
              </a:rPr>
              <a:t>(x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, y</a:t>
            </a:r>
            <a:r>
              <a:rPr lang="pt-BR" sz="975" b="1" baseline="-25000" dirty="0">
                <a:solidFill>
                  <a:srgbClr val="FF0000"/>
                </a:solidFill>
              </a:rPr>
              <a:t>1</a:t>
            </a:r>
            <a:r>
              <a:rPr lang="pt-BR" sz="975" b="1" dirty="0">
                <a:solidFill>
                  <a:srgbClr val="FF0000"/>
                </a:solidFill>
              </a:rPr>
              <a:t>) </a:t>
            </a:r>
            <a:endParaRPr lang="en-US" sz="975" b="1" dirty="0">
              <a:solidFill>
                <a:srgbClr val="FF0000"/>
              </a:solidFill>
            </a:endParaRPr>
          </a:p>
        </p:txBody>
      </p:sp>
      <p:cxnSp>
        <p:nvCxnSpPr>
          <p:cNvPr id="41" name="Curved Connector 40">
            <a:extLst>
              <a:ext uri="{FF2B5EF4-FFF2-40B4-BE49-F238E27FC236}">
                <a16:creationId xmlns:a16="http://schemas.microsoft.com/office/drawing/2014/main" id="{B453CEAA-C463-20C2-1C56-4F9B3A77F46D}"/>
              </a:ext>
            </a:extLst>
          </p:cNvPr>
          <p:cNvCxnSpPr>
            <a:cxnSpLocks/>
          </p:cNvCxnSpPr>
          <p:nvPr/>
        </p:nvCxnSpPr>
        <p:spPr>
          <a:xfrm rot="10800000" flipV="1">
            <a:off x="3639313" y="2202367"/>
            <a:ext cx="1548915" cy="154261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2" name="Curved Connector 41">
            <a:extLst>
              <a:ext uri="{FF2B5EF4-FFF2-40B4-BE49-F238E27FC236}">
                <a16:creationId xmlns:a16="http://schemas.microsoft.com/office/drawing/2014/main" id="{1F62C95F-19FA-DFE7-BC01-65F9AA0AA2A5}"/>
              </a:ext>
            </a:extLst>
          </p:cNvPr>
          <p:cNvCxnSpPr>
            <a:cxnSpLocks/>
          </p:cNvCxnSpPr>
          <p:nvPr/>
        </p:nvCxnSpPr>
        <p:spPr>
          <a:xfrm rot="16200000" flipH="1">
            <a:off x="4720297" y="2668092"/>
            <a:ext cx="1319677" cy="388230"/>
          </a:xfrm>
          <a:prstGeom prst="curved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4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60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8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00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00"/>
                            </p:stCondLst>
                            <p:childTnLst>
                              <p:par>
                                <p:cTn id="32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1400"/>
                            </p:stCondLst>
                            <p:childTnLst>
                              <p:par>
                                <p:cTn id="35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600"/>
                            </p:stCondLst>
                            <p:childTnLst>
                              <p:par>
                                <p:cTn id="38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1800"/>
                            </p:stCondLst>
                            <p:childTnLst>
                              <p:par>
                                <p:cTn id="41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200"/>
                            </p:stCondLst>
                            <p:childTnLst>
                              <p:par>
                                <p:cTn id="47" presetID="1" presetClass="entr" presetSubtype="0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2400"/>
                            </p:stCondLst>
                            <p:childTnLst>
                              <p:par>
                                <p:cTn id="50" presetID="1" presetClass="entr" presetSubtype="0" fill="hold" grpId="0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515" grpId="0"/>
      <p:bldP spid="38" grpId="0"/>
      <p:bldP spid="39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56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Algoritmo de Bresenham</a:t>
            </a:r>
            <a:endParaRPr/>
          </a:p>
        </p:txBody>
      </p:sp>
      <p:pic>
        <p:nvPicPr>
          <p:cNvPr id="523" name="Google Shape;523;p56"/>
          <p:cNvPicPr preferRelativeResize="0">
            <a:picLocks noGrp="1"/>
          </p:cNvPicPr>
          <p:nvPr>
            <p:ph type="body" idx="1"/>
          </p:nvPr>
        </p:nvPicPr>
        <p:blipFill rotWithShape="1">
          <a:blip r:embed="rId3">
            <a:alphaModFix/>
          </a:blip>
          <a:srcRect/>
          <a:stretch/>
        </p:blipFill>
        <p:spPr>
          <a:xfrm>
            <a:off x="2346938" y="710608"/>
            <a:ext cx="4515211" cy="4497388"/>
          </a:xfrm>
          <a:prstGeom prst="rect">
            <a:avLst/>
          </a:prstGeom>
          <a:noFill/>
          <a:ln>
            <a:noFill/>
          </a:ln>
        </p:spPr>
      </p:pic>
      <p:sp>
        <p:nvSpPr>
          <p:cNvPr id="524" name="Google Shape;524;p56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76</a:t>
            </a:fld>
            <a:endParaRPr/>
          </a:p>
        </p:txBody>
      </p:sp>
      <p:sp>
        <p:nvSpPr>
          <p:cNvPr id="525" name="Google Shape;525;p56"/>
          <p:cNvSpPr/>
          <p:nvPr/>
        </p:nvSpPr>
        <p:spPr>
          <a:xfrm>
            <a:off x="1913860" y="5255087"/>
            <a:ext cx="5550195" cy="3077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400" u="sng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http://rosettacode.org/wiki/Bitmap/Bresenham%27s_line_algorithm</a:t>
            </a:r>
            <a:endParaRPr sz="1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p59"/>
          <p:cNvSpPr txBox="1">
            <a:spLocks noGrp="1"/>
          </p:cNvSpPr>
          <p:nvPr>
            <p:ph type="body" idx="1"/>
          </p:nvPr>
        </p:nvSpPr>
        <p:spPr>
          <a:xfrm>
            <a:off x="205775" y="838975"/>
            <a:ext cx="8799600" cy="6354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rmAutofit fontScale="55000" lnSpcReduction="20000"/>
          </a:bodyPr>
          <a:lstStyle/>
          <a:p>
            <a:pPr marL="0" lvl="0" indent="0" algn="just" rtl="0">
              <a:lnSpc>
                <a:spcPct val="12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650">
                <a:latin typeface="Arial"/>
                <a:ea typeface="Arial"/>
                <a:cs typeface="Arial"/>
                <a:sym typeface="Arial"/>
              </a:rPr>
              <a:t>Desenhe uma linha usando o algoritmo de Bresenham, ligando os pontos A(3, 2) e B(16, 7).</a:t>
            </a:r>
            <a:endParaRPr sz="2600"/>
          </a:p>
        </p:txBody>
      </p:sp>
      <p:sp>
        <p:nvSpPr>
          <p:cNvPr id="549" name="Google Shape;549;p59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dirty="0"/>
              <a:t>Atividade - Exercício</a:t>
            </a:r>
            <a:endParaRPr dirty="0"/>
          </a:p>
        </p:txBody>
      </p:sp>
      <p:sp>
        <p:nvSpPr>
          <p:cNvPr id="550" name="Google Shape;550;p59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pt-BR"/>
              <a:t>77</a:t>
            </a:fld>
            <a:endParaRPr/>
          </a:p>
        </p:txBody>
      </p:sp>
      <p:graphicFrame>
        <p:nvGraphicFramePr>
          <p:cNvPr id="551" name="Google Shape;551;p59"/>
          <p:cNvGraphicFramePr/>
          <p:nvPr/>
        </p:nvGraphicFramePr>
        <p:xfrm>
          <a:off x="3273438" y="1440050"/>
          <a:ext cx="4952325" cy="4055625"/>
        </p:xfrm>
        <a:graphic>
          <a:graphicData uri="http://schemas.openxmlformats.org/drawingml/2006/table">
            <a:tbl>
              <a:tblPr>
                <a:noFill/>
                <a:tableStyleId>{2CBAC242-0800-4460-8E16-9B4E29888C98}</a:tableStyleId>
              </a:tblPr>
              <a:tblGrid>
                <a:gridCol w="235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0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0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1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2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3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4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5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6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7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8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19"/>
                    </a:ext>
                  </a:extLst>
                </a:gridCol>
                <a:gridCol w="235825">
                  <a:extLst>
                    <a:ext uri="{9D8B030D-6E8A-4147-A177-3AD203B41FA5}">
                      <a16:colId xmlns:a16="http://schemas.microsoft.com/office/drawing/2014/main" val="20020"/>
                    </a:ext>
                  </a:extLst>
                </a:gridCol>
              </a:tblGrid>
              <a:tr h="193125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7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0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0" marT="0" marB="28800" anchor="b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A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/>
                        <a:t>B</a:t>
                      </a:r>
                      <a:endParaRPr sz="800"/>
                    </a:p>
                  </a:txBody>
                  <a:tcPr marL="0" marR="0" marT="0" marB="0" anchor="ctr"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10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11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12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13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14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15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16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17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18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  <a:tr h="193125">
                <a:tc>
                  <a:txBody>
                    <a:bodyPr/>
                    <a:lstStyle/>
                    <a:p>
                      <a:pPr marL="0" lvl="0" indent="0" algn="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800">
                          <a:latin typeface="Cambria Math"/>
                          <a:ea typeface="Cambria Math"/>
                          <a:cs typeface="Cambria Math"/>
                          <a:sym typeface="Cambria Math"/>
                        </a:rPr>
                        <a:t>19</a:t>
                      </a:r>
                      <a:endParaRPr sz="800">
                        <a:latin typeface="Cambria Math"/>
                        <a:ea typeface="Cambria Math"/>
                        <a:cs typeface="Cambria Math"/>
                        <a:sym typeface="Cambria Math"/>
                      </a:endParaRPr>
                    </a:p>
                  </a:txBody>
                  <a:tcPr marL="0" marR="28800" marT="0" marB="0" anchor="ctr">
                    <a:lnL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T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cap="flat" cmpd="sng">
                      <a:solidFill>
                        <a:srgbClr val="000000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/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800" dirty="0"/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10020"/>
                  </a:ext>
                </a:extLst>
              </a:tr>
            </a:tbl>
          </a:graphicData>
        </a:graphic>
      </p:graphicFrame>
      <p:sp>
        <p:nvSpPr>
          <p:cNvPr id="552" name="Google Shape;552;p59"/>
          <p:cNvSpPr/>
          <p:nvPr/>
        </p:nvSpPr>
        <p:spPr>
          <a:xfrm>
            <a:off x="279970" y="2410291"/>
            <a:ext cx="2737550" cy="156960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= v1;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for(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=u1;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&lt;=u2;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++ )</a:t>
            </a:r>
            <a:endParaRPr dirty="0"/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{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draw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( 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round(</a:t>
            </a:r>
            <a:r>
              <a:rPr lang="pt-BR" sz="1600" b="1" dirty="0" err="1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</a:t>
            </a: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) )</a:t>
            </a:r>
            <a:endParaRPr sz="1600" b="1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pt-BR" sz="1600" b="1" dirty="0">
                <a:solidFill>
                  <a:schemeClr val="dk1"/>
                </a:solidFill>
              </a:rPr>
              <a:t>        </a:t>
            </a:r>
            <a:r>
              <a:rPr lang="pt-BR" sz="1600" b="1" dirty="0" err="1">
                <a:solidFill>
                  <a:schemeClr val="dk1"/>
                </a:solidFill>
              </a:rPr>
              <a:t>v</a:t>
            </a:r>
            <a:r>
              <a:rPr lang="pt-BR" sz="1600" b="1" dirty="0">
                <a:solidFill>
                  <a:schemeClr val="dk1"/>
                </a:solidFill>
              </a:rPr>
              <a:t> += </a:t>
            </a:r>
            <a:r>
              <a:rPr lang="pt-BR" sz="1600" b="1" dirty="0" err="1">
                <a:solidFill>
                  <a:schemeClr val="dk1"/>
                </a:solidFill>
              </a:rPr>
              <a:t>s</a:t>
            </a:r>
            <a:r>
              <a:rPr lang="pt-BR" sz="1600" b="1" dirty="0">
                <a:solidFill>
                  <a:schemeClr val="dk1"/>
                </a:solidFill>
              </a:rPr>
              <a:t>;</a:t>
            </a:r>
            <a:endParaRPr sz="1600" b="1" dirty="0">
              <a:solidFill>
                <a:schemeClr val="dk1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600" b="1" dirty="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} </a:t>
            </a:r>
            <a:endParaRPr sz="1600" dirty="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53" name="Google Shape;553;p59"/>
          <p:cNvSpPr txBox="1"/>
          <p:nvPr/>
        </p:nvSpPr>
        <p:spPr>
          <a:xfrm>
            <a:off x="279975" y="16331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</a:rPr>
              <a:t>Base para o </a:t>
            </a:r>
            <a:br>
              <a:rPr lang="pt-BR" sz="1800">
                <a:solidFill>
                  <a:schemeClr val="dk1"/>
                </a:solidFill>
              </a:rPr>
            </a:br>
            <a:r>
              <a:rPr lang="pt-BR" sz="1800" b="1">
                <a:solidFill>
                  <a:schemeClr val="dk1"/>
                </a:solidFill>
              </a:rPr>
              <a:t>Algoritmo de Bresenham</a:t>
            </a:r>
            <a:endParaRPr/>
          </a:p>
        </p:txBody>
      </p:sp>
      <p:sp>
        <p:nvSpPr>
          <p:cNvPr id="554" name="Google Shape;554;p59"/>
          <p:cNvSpPr txBox="1"/>
          <p:nvPr/>
        </p:nvSpPr>
        <p:spPr>
          <a:xfrm>
            <a:off x="273450" y="4071375"/>
            <a:ext cx="30000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ca</a:t>
            </a:r>
            <a:r>
              <a:rPr lang="pt-BR" sz="1200" dirty="0">
                <a:solidFill>
                  <a:schemeClr val="dk1"/>
                </a:solidFill>
              </a:rPr>
              <a:t> = 5/13 ~= 0.4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v</a:t>
            </a:r>
            <a:r>
              <a:rPr lang="pt-BR" sz="1200" dirty="0">
                <a:solidFill>
                  <a:schemeClr val="dk1"/>
                </a:solidFill>
              </a:rPr>
              <a:t> = 2.5, 2.9, 3.3, 3.7</a:t>
            </a:r>
            <a:endParaRPr sz="1200" dirty="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200" dirty="0" err="1">
                <a:solidFill>
                  <a:schemeClr val="dk1"/>
                </a:solidFill>
              </a:rPr>
              <a:t>u</a:t>
            </a:r>
            <a:r>
              <a:rPr lang="pt-BR" sz="1200" dirty="0">
                <a:solidFill>
                  <a:schemeClr val="dk1"/>
                </a:solidFill>
              </a:rPr>
              <a:t> = 3.5, 4.5, 5.5, 6.5</a:t>
            </a:r>
            <a:endParaRPr sz="1200" dirty="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C53C100-3695-8B31-3AC4-DEE4CC8C60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Atividade - Resolva o Python Notebook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BB5119-E092-80A3-454F-49BDE8DFA20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78</a:t>
            </a:fld>
            <a:endParaRPr lang="pt-BR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039D4E-D017-C78B-4ADF-E27C10CF0E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5800" y="782943"/>
            <a:ext cx="7772400" cy="41491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4497177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3" name="Google Shape;623;p68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32" cy="5159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Próxima Aula</a:t>
            </a:r>
            <a:endParaRPr/>
          </a:p>
        </p:txBody>
      </p:sp>
      <p:sp>
        <p:nvSpPr>
          <p:cNvPr id="624" name="Google Shape;624;p68"/>
          <p:cNvSpPr txBox="1">
            <a:spLocks noGrp="1"/>
          </p:cNvSpPr>
          <p:nvPr>
            <p:ph type="body" idx="1"/>
          </p:nvPr>
        </p:nvSpPr>
        <p:spPr>
          <a:xfrm>
            <a:off x="390548" y="838986"/>
            <a:ext cx="8428232" cy="15852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 lnSpcReduction="1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Na próxima aula, vamos falar sobre desenhar um triângulo no frame buffer de um computador.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E é muito mais interessante do que pode parecer ...</a:t>
            </a:r>
            <a:endParaRPr dirty="0"/>
          </a:p>
          <a:p>
            <a:pPr marL="0" lvl="0" indent="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Verdana"/>
              <a:buNone/>
            </a:pPr>
            <a:r>
              <a:rPr lang="pt-BR" dirty="0"/>
              <a:t>Além disso, o que há com essas linhas "irregulares"?</a:t>
            </a:r>
            <a:endParaRPr dirty="0"/>
          </a:p>
        </p:txBody>
      </p:sp>
      <p:sp>
        <p:nvSpPr>
          <p:cNvPr id="625" name="Google Shape;625;p68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495" cy="30427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79</a:t>
            </a:fld>
            <a:endParaRPr/>
          </a:p>
        </p:txBody>
      </p:sp>
      <p:pic>
        <p:nvPicPr>
          <p:cNvPr id="626" name="Google Shape;626;p6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90550" y="2565775"/>
            <a:ext cx="4345461" cy="2197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627" name="Google Shape;627;p6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33649" y="2565776"/>
            <a:ext cx="3116750" cy="219742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/>
              <a:t>Podemos ir mais longe?</a:t>
            </a:r>
            <a:endParaRPr/>
          </a:p>
        </p:txBody>
      </p:sp>
      <p:sp>
        <p:nvSpPr>
          <p:cNvPr id="95" name="Google Shape;95;p12"/>
          <p:cNvSpPr txBox="1">
            <a:spLocks noGrp="1"/>
          </p:cNvSpPr>
          <p:nvPr>
            <p:ph type="body" idx="1"/>
          </p:nvPr>
        </p:nvSpPr>
        <p:spPr>
          <a:xfrm>
            <a:off x="182880" y="838975"/>
            <a:ext cx="8961120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 fontScale="92500"/>
          </a:bodyPr>
          <a:lstStyle/>
          <a:p>
            <a:pPr marL="0" lvl="0" indent="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Verdana"/>
              <a:buNone/>
            </a:pPr>
            <a:r>
              <a:rPr lang="pt-BR" sz="2400" dirty="0"/>
              <a:t>Na segunda parte do curso trabalharemos com ferramentas mais avançadas usando por exemplo </a:t>
            </a:r>
            <a:r>
              <a:rPr lang="pt-BR" sz="2400" i="1" dirty="0" err="1"/>
              <a:t>shaders</a:t>
            </a:r>
            <a:r>
              <a:rPr lang="pt-BR" sz="2400" dirty="0"/>
              <a:t>.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8</a:t>
            </a:fld>
            <a:endParaRPr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4AB32E46-3C32-60DA-6A0E-C1F1D68257A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clrChange>
              <a:clrFrom>
                <a:srgbClr val="999999"/>
              </a:clrFrom>
              <a:clrTo>
                <a:srgbClr val="999999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486" t="12194" r="28604" b="11521"/>
          <a:stretch/>
        </p:blipFill>
        <p:spPr bwMode="auto">
          <a:xfrm>
            <a:off x="768095" y="2567575"/>
            <a:ext cx="2121409" cy="21214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extLst>
              <a:ext uri="{FF2B5EF4-FFF2-40B4-BE49-F238E27FC236}">
                <a16:creationId xmlns:a16="http://schemas.microsoft.com/office/drawing/2014/main" id="{23E78548-E926-A102-0977-2959FE118B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64479" y="2267709"/>
            <a:ext cx="4837581" cy="27211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p69"/>
          <p:cNvSpPr txBox="1">
            <a:spLocks noGrp="1"/>
          </p:cNvSpPr>
          <p:nvPr>
            <p:ph type="body" idx="1"/>
          </p:nvPr>
        </p:nvSpPr>
        <p:spPr>
          <a:xfrm>
            <a:off x="955687" y="1402663"/>
            <a:ext cx="7343700" cy="59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Verdana"/>
              <a:buNone/>
            </a:pPr>
            <a:r>
              <a:rPr lang="pt-BR"/>
              <a:t>Computação Gráfica</a:t>
            </a:r>
            <a:endParaRPr/>
          </a:p>
        </p:txBody>
      </p:sp>
      <p:sp>
        <p:nvSpPr>
          <p:cNvPr id="7" name="Google Shape;926;p84">
            <a:extLst>
              <a:ext uri="{FF2B5EF4-FFF2-40B4-BE49-F238E27FC236}">
                <a16:creationId xmlns:a16="http://schemas.microsoft.com/office/drawing/2014/main" id="{E873A5C8-BBBA-096C-45BF-B2D37D15BA4B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966787" y="2857501"/>
            <a:ext cx="7343775" cy="22448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ctr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lt1"/>
              </a:buClr>
              <a:buSzPts val="1667"/>
              <a:buFont typeface="Arial"/>
              <a:buNone/>
              <a:defRPr sz="1667" b="0" i="0" u="none" strike="noStrike" cap="none">
                <a:solidFill>
                  <a:schemeClr val="lt1"/>
                </a:solidFill>
                <a:latin typeface="Verdana"/>
                <a:ea typeface="Verdana"/>
                <a:cs typeface="Verdana"/>
                <a:sym typeface="Verdana"/>
              </a:defRPr>
            </a:lvl1pPr>
            <a:lvl2pPr marL="914400" marR="0" lvl="1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2pPr>
            <a:lvl3pPr marL="1371600" marR="0" lvl="2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–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4pPr>
            <a:lvl5pPr marL="2286000" marR="0" lvl="4" indent="-3238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»"/>
              <a:defRPr sz="1500" b="0" i="0" u="none" strike="noStrike" cap="none">
                <a:solidFill>
                  <a:schemeClr val="dk1"/>
                </a:solidFill>
                <a:latin typeface="Verdana"/>
                <a:ea typeface="Verdana"/>
                <a:cs typeface="Verdana"/>
                <a:sym typeface="Verdana"/>
              </a:defRPr>
            </a:lvl5pPr>
            <a:lvl6pPr marL="2743200" marR="0" lvl="5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34454" algn="l" rtl="0">
              <a:lnSpc>
                <a:spcPct val="100000"/>
              </a:lnSpc>
              <a:spcBef>
                <a:spcPts val="333"/>
              </a:spcBef>
              <a:spcAft>
                <a:spcPts val="0"/>
              </a:spcAft>
              <a:buClr>
                <a:schemeClr val="dk1"/>
              </a:buClr>
              <a:buSzPts val="1667"/>
              <a:buFont typeface="Arial"/>
              <a:buChar char="•"/>
              <a:defRPr sz="1667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Luciano Soares</a:t>
            </a:r>
            <a:endParaRPr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pt-BR" sz="2333" dirty="0"/>
              <a:t>&lt;</a:t>
            </a:r>
            <a:r>
              <a:rPr lang="pt-BR" sz="2333" dirty="0" err="1"/>
              <a:t>lpsoares@insper.edu.br</a:t>
            </a:r>
            <a:r>
              <a:rPr lang="pt-BR" sz="2333" dirty="0"/>
              <a:t>&gt;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lang="pt-BR"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Fabio Orfali</a:t>
            </a:r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r>
              <a:rPr lang="en-BR" sz="2333" dirty="0"/>
              <a:t>&lt;fabioO1@insper.edu.br&gt;</a:t>
            </a:r>
            <a:endParaRPr sz="2333" dirty="0"/>
          </a:p>
          <a:p>
            <a:pPr marL="0" lvl="0" indent="0" algn="ctr" rtl="0">
              <a:spcBef>
                <a:spcPts val="467"/>
              </a:spcBef>
              <a:spcAft>
                <a:spcPts val="0"/>
              </a:spcAft>
              <a:buClr>
                <a:schemeClr val="lt1"/>
              </a:buClr>
              <a:buSzPts val="2333"/>
              <a:buFont typeface="Verdana"/>
              <a:buNone/>
            </a:pPr>
            <a:endParaRPr sz="2333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2"/>
          <p:cNvSpPr txBox="1">
            <a:spLocks noGrp="1"/>
          </p:cNvSpPr>
          <p:nvPr>
            <p:ph type="title"/>
          </p:nvPr>
        </p:nvSpPr>
        <p:spPr>
          <a:xfrm>
            <a:off x="84172" y="113717"/>
            <a:ext cx="8428200" cy="516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rgbClr val="C00026"/>
              </a:buClr>
              <a:buSzPts val="2600"/>
              <a:buFont typeface="Verdana"/>
              <a:buNone/>
            </a:pPr>
            <a:r>
              <a:rPr lang="pt-BR" dirty="0"/>
              <a:t>O foco não é mergulhar nas APIs Gráficas</a:t>
            </a:r>
            <a:endParaRPr dirty="0"/>
          </a:p>
        </p:txBody>
      </p:sp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0" y="5410729"/>
            <a:ext cx="381600" cy="30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9</a:t>
            </a:fld>
            <a:endParaRPr/>
          </a:p>
        </p:txBody>
      </p:sp>
      <p:pic>
        <p:nvPicPr>
          <p:cNvPr id="97" name="Google Shape;97;p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631957" y="4631443"/>
            <a:ext cx="1830023" cy="779286"/>
          </a:xfrm>
          <a:prstGeom prst="rect">
            <a:avLst/>
          </a:prstGeom>
          <a:noFill/>
          <a:ln>
            <a:noFill/>
          </a:ln>
        </p:spPr>
      </p:pic>
      <p:pic>
        <p:nvPicPr>
          <p:cNvPr id="98" name="Google Shape;98;p1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0897" y="1021508"/>
            <a:ext cx="2668647" cy="708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1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29164" y="4631443"/>
            <a:ext cx="1692572" cy="706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" name="Google Shape;101;p1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24145" y="1032029"/>
            <a:ext cx="2577916" cy="13032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2" name="Picture 4" descr="A series of blue triangles that form a 'W', with 'WebGPU' written as text below the triangles">
            <a:extLst>
              <a:ext uri="{FF2B5EF4-FFF2-40B4-BE49-F238E27FC236}">
                <a16:creationId xmlns:a16="http://schemas.microsoft.com/office/drawing/2014/main" id="{EC5AF93B-D615-0859-05A0-C460EA0A9C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1442" y="2713446"/>
            <a:ext cx="1539790" cy="1539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DirectX - Wikipedia">
            <a:extLst>
              <a:ext uri="{FF2B5EF4-FFF2-40B4-BE49-F238E27FC236}">
                <a16:creationId xmlns:a16="http://schemas.microsoft.com/office/drawing/2014/main" id="{0CB5782F-01B1-3C70-FEA7-850C0B4DF5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7085" y="2205156"/>
            <a:ext cx="2762083" cy="1136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Metal Overview - Apple Developer">
            <a:extLst>
              <a:ext uri="{FF2B5EF4-FFF2-40B4-BE49-F238E27FC236}">
                <a16:creationId xmlns:a16="http://schemas.microsoft.com/office/drawing/2014/main" id="{385B3648-E13C-88E7-FA0A-3406D10A9C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298" y="3124534"/>
            <a:ext cx="1387122" cy="13871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822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30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Escritório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963</TotalTime>
  <Words>3867</Words>
  <Application>Microsoft Macintosh PowerPoint</Application>
  <PresentationFormat>On-screen Show (16:10)</PresentationFormat>
  <Paragraphs>638</Paragraphs>
  <Slides>80</Slides>
  <Notes>72</Notes>
  <HiddenSlides>4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80</vt:i4>
      </vt:variant>
    </vt:vector>
  </HeadingPairs>
  <TitlesOfParts>
    <vt:vector size="86" baseType="lpstr">
      <vt:lpstr>Verdana</vt:lpstr>
      <vt:lpstr>Courier New</vt:lpstr>
      <vt:lpstr>Arial</vt:lpstr>
      <vt:lpstr>Arimo</vt:lpstr>
      <vt:lpstr>Cambria Math</vt:lpstr>
      <vt:lpstr>Personalizar design</vt:lpstr>
      <vt:lpstr>PowerPoint Presentation</vt:lpstr>
      <vt:lpstr>Professores</vt:lpstr>
      <vt:lpstr>Sobre esse curso</vt:lpstr>
      <vt:lpstr>Horário de Atendimento</vt:lpstr>
      <vt:lpstr>Computação Gráfica</vt:lpstr>
      <vt:lpstr>Vai ter matemática nesse curso ?</vt:lpstr>
      <vt:lpstr>E os resultados</vt:lpstr>
      <vt:lpstr>Podemos ir mais longe?</vt:lpstr>
      <vt:lpstr>O foco não é mergulhar nas APIs Gráficas</vt:lpstr>
      <vt:lpstr>O que é Computação Gráfica?</vt:lpstr>
      <vt:lpstr>Onde está a Computação Gráfica?</vt:lpstr>
      <vt:lpstr>Por que Informação Visual</vt:lpstr>
      <vt:lpstr>Usos da Computação Gráfica Filmes</vt:lpstr>
      <vt:lpstr>SIGGRAPH 2021 Computer Animation Festival </vt:lpstr>
      <vt:lpstr>Usos da Computação Gráfica Jogos Digitais</vt:lpstr>
      <vt:lpstr>Usos da Computação Gráfica  Interface Gráfica / Graphical User Interface</vt:lpstr>
      <vt:lpstr>Usos da Computação Gráfica Imagem e terrenos para mapas</vt:lpstr>
      <vt:lpstr>Usos da Computação Gráfica CAD (Computer-aided design)</vt:lpstr>
      <vt:lpstr>Usos da Computação Gráfica Arquitetura</vt:lpstr>
      <vt:lpstr>Usos da Computação Gráfica  Design de Produtos</vt:lpstr>
      <vt:lpstr>Usos da Computação Gráfica  Visualização</vt:lpstr>
      <vt:lpstr>Usos da Computação Gráfica  Simulações</vt:lpstr>
      <vt:lpstr>Usos da Computação Gráfica  Impressão 3D</vt:lpstr>
      <vt:lpstr>Fundamentos da Computação Gráfica</vt:lpstr>
      <vt:lpstr>Supercomputação (GPUs)</vt:lpstr>
      <vt:lpstr>Objetivos de Aprendizagem</vt:lpstr>
      <vt:lpstr>Aulas</vt:lpstr>
      <vt:lpstr>Materiais</vt:lpstr>
      <vt:lpstr>Iluminação</vt:lpstr>
      <vt:lpstr>Animações</vt:lpstr>
      <vt:lpstr>Bibliografia</vt:lpstr>
      <vt:lpstr>Avaliação</vt:lpstr>
      <vt:lpstr>Política de Atrasos nas Entregas</vt:lpstr>
      <vt:lpstr>Ferramentas de Inteligência Artificial</vt:lpstr>
      <vt:lpstr>PowerPoint Presentation</vt:lpstr>
      <vt:lpstr>PowerPoint Presentation</vt:lpstr>
      <vt:lpstr>Como armazenar os dados da cena?</vt:lpstr>
      <vt:lpstr>Extensible Markup Language (XML) </vt:lpstr>
      <vt:lpstr>XML - Elementos e Atributos</vt:lpstr>
      <vt:lpstr>Computação Gráfica</vt:lpstr>
      <vt:lpstr>X3D</vt:lpstr>
      <vt:lpstr>X3D</vt:lpstr>
      <vt:lpstr>Grafo de Cena (Scene Graph)</vt:lpstr>
      <vt:lpstr>Exemplos de Tipos de Nós</vt:lpstr>
      <vt:lpstr>X3D XML (exemplo)</vt:lpstr>
      <vt:lpstr>Exemplo</vt:lpstr>
      <vt:lpstr>Abordagem do X3D (exemplo)</vt:lpstr>
      <vt:lpstr>Especificação X3D</vt:lpstr>
      <vt:lpstr>Componentes de Geometria 2D</vt:lpstr>
      <vt:lpstr>Polypoint2D</vt:lpstr>
      <vt:lpstr>Exemplo Polypoint2D</vt:lpstr>
      <vt:lpstr>Polyline2D</vt:lpstr>
      <vt:lpstr>Exemplo Polyline2D</vt:lpstr>
      <vt:lpstr>TriangleSet2D</vt:lpstr>
      <vt:lpstr>Appearance</vt:lpstr>
      <vt:lpstr>Material</vt:lpstr>
      <vt:lpstr>Outros Exemplos</vt:lpstr>
      <vt:lpstr>Visualizando X3D online</vt:lpstr>
      <vt:lpstr>X_ITE X3D Browser</vt:lpstr>
      <vt:lpstr>Atividade – Crie um Boneco Palito em X3D</vt:lpstr>
      <vt:lpstr>Como se desenham linhas no computador?</vt:lpstr>
      <vt:lpstr>Como as imagens são apresentadas</vt:lpstr>
      <vt:lpstr>Funcionamento dos Displays</vt:lpstr>
      <vt:lpstr>Funcionamento dos Displays</vt:lpstr>
      <vt:lpstr>Tecnologias para gerar pixels</vt:lpstr>
      <vt:lpstr>Novidade</vt:lpstr>
      <vt:lpstr>Como as imagens são representadas</vt:lpstr>
      <vt:lpstr>Profundida de cores</vt:lpstr>
      <vt:lpstr>Frame Buffer</vt:lpstr>
      <vt:lpstr>Desenhando Pontos na Tela</vt:lpstr>
      <vt:lpstr>Quais pixels eu devo colorir para ver a linha? </vt:lpstr>
      <vt:lpstr>Quais pixels eu devo colorir para ver a linha? </vt:lpstr>
      <vt:lpstr>Mas qual o algoritmo para selecionar os pixels?</vt:lpstr>
      <vt:lpstr>Rasterização Incremental de Linhas</vt:lpstr>
      <vt:lpstr>Rasterização Incremental de Linhas</vt:lpstr>
      <vt:lpstr>Algoritmo de Bresenham</vt:lpstr>
      <vt:lpstr>Atividade - Exercício</vt:lpstr>
      <vt:lpstr>Atividade - Resolva o Python Notebook</vt:lpstr>
      <vt:lpstr>Próxima Aula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Luciano Pereira Soares</cp:lastModifiedBy>
  <cp:revision>35</cp:revision>
  <dcterms:modified xsi:type="dcterms:W3CDTF">2024-08-27T22:29:50Z</dcterms:modified>
</cp:coreProperties>
</file>